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5" r:id="rId1"/>
  </p:sldMasterIdLst>
  <p:sldIdLst>
    <p:sldId id="310" r:id="rId2"/>
    <p:sldId id="311" r:id="rId3"/>
    <p:sldId id="317" r:id="rId4"/>
    <p:sldId id="301" r:id="rId5"/>
    <p:sldId id="302" r:id="rId6"/>
    <p:sldId id="303" r:id="rId7"/>
    <p:sldId id="304" r:id="rId8"/>
    <p:sldId id="305" r:id="rId9"/>
    <p:sldId id="306" r:id="rId10"/>
    <p:sldId id="307" r:id="rId11"/>
    <p:sldId id="308" r:id="rId12"/>
    <p:sldId id="309" r:id="rId13"/>
    <p:sldId id="256" r:id="rId14"/>
    <p:sldId id="257" r:id="rId15"/>
    <p:sldId id="262" r:id="rId16"/>
    <p:sldId id="265" r:id="rId17"/>
    <p:sldId id="266" r:id="rId18"/>
    <p:sldId id="267" r:id="rId19"/>
    <p:sldId id="268" r:id="rId20"/>
    <p:sldId id="269" r:id="rId21"/>
    <p:sldId id="271" r:id="rId22"/>
    <p:sldId id="299" r:id="rId23"/>
    <p:sldId id="298" r:id="rId24"/>
    <p:sldId id="297" r:id="rId25"/>
    <p:sldId id="273" r:id="rId26"/>
    <p:sldId id="274" r:id="rId27"/>
    <p:sldId id="275" r:id="rId28"/>
    <p:sldId id="276" r:id="rId29"/>
    <p:sldId id="277" r:id="rId30"/>
    <p:sldId id="278" r:id="rId31"/>
    <p:sldId id="279" r:id="rId32"/>
    <p:sldId id="280" r:id="rId33"/>
    <p:sldId id="281" r:id="rId34"/>
    <p:sldId id="282" r:id="rId35"/>
    <p:sldId id="283" r:id="rId36"/>
    <p:sldId id="284" r:id="rId37"/>
    <p:sldId id="285" r:id="rId38"/>
    <p:sldId id="286" r:id="rId39"/>
    <p:sldId id="287" r:id="rId40"/>
    <p:sldId id="288" r:id="rId41"/>
    <p:sldId id="289" r:id="rId42"/>
    <p:sldId id="290" r:id="rId43"/>
    <p:sldId id="291" r:id="rId44"/>
    <p:sldId id="292" r:id="rId45"/>
    <p:sldId id="293" r:id="rId46"/>
    <p:sldId id="294" r:id="rId47"/>
    <p:sldId id="295" r:id="rId48"/>
    <p:sldId id="296" r:id="rId49"/>
    <p:sldId id="316" r:id="rId50"/>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39" autoAdjust="0"/>
    <p:restoredTop sz="94660"/>
  </p:normalViewPr>
  <p:slideViewPr>
    <p:cSldViewPr snapToGrid="0">
      <p:cViewPr varScale="1">
        <p:scale>
          <a:sx n="46" d="100"/>
          <a:sy n="46" d="100"/>
        </p:scale>
        <p:origin x="-96" y="-18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pl-PL" smtClean="0"/>
              <a:t>Kliknij, aby edytować styl</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pl-PL" smtClean="0"/>
              <a:t>Kliknij, aby edytować styl wzorca podtytułu</a:t>
            </a:r>
            <a:endParaRPr lang="en-US" dirty="0"/>
          </a:p>
        </p:txBody>
      </p:sp>
      <p:sp>
        <p:nvSpPr>
          <p:cNvPr id="4" name="Date Placeholder 3"/>
          <p:cNvSpPr>
            <a:spLocks noGrp="1"/>
          </p:cNvSpPr>
          <p:nvPr>
            <p:ph type="dt" sz="half" idx="10"/>
          </p:nvPr>
        </p:nvSpPr>
        <p:spPr/>
        <p:txBody>
          <a:bodyPr/>
          <a:lstStyle/>
          <a:p>
            <a:fld id="{DC12778C-66D0-48B4-91FF-73FCD60863D9}" type="datetimeFigureOut">
              <a:rPr lang="pl-PL" smtClean="0"/>
              <a:pPr/>
              <a:t>2016-10-17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643E257-3843-4E89-9D19-E7DAF8BD70AB}" type="slidenum">
              <a:rPr lang="pl-PL" smtClean="0"/>
              <a:pPr/>
              <a:t>‹#›</a:t>
            </a:fld>
            <a:endParaRPr lang="pl-PL"/>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446537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DC12778C-66D0-48B4-91FF-73FCD60863D9}" type="datetimeFigureOut">
              <a:rPr lang="pl-PL" smtClean="0"/>
              <a:pPr/>
              <a:t>2016-10-17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643E257-3843-4E89-9D19-E7DAF8BD70AB}" type="slidenum">
              <a:rPr lang="pl-PL" smtClean="0"/>
              <a:pPr/>
              <a:t>‹#›</a:t>
            </a:fld>
            <a:endParaRPr lang="pl-PL"/>
          </a:p>
        </p:txBody>
      </p:sp>
    </p:spTree>
    <p:extLst>
      <p:ext uri="{BB962C8B-B14F-4D97-AF65-F5344CB8AC3E}">
        <p14:creationId xmlns:p14="http://schemas.microsoft.com/office/powerpoint/2010/main" xmlns="" val="3815125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ytuł pionowy i teks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pl-PL" smtClean="0"/>
              <a:t>Kliknij, aby edytować styl</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DC12778C-66D0-48B4-91FF-73FCD60863D9}" type="datetimeFigureOut">
              <a:rPr lang="pl-PL" smtClean="0"/>
              <a:pPr/>
              <a:t>2016-10-17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643E257-3843-4E89-9D19-E7DAF8BD70AB}" type="slidenum">
              <a:rPr lang="pl-PL" smtClean="0"/>
              <a:pPr/>
              <a:t>‹#›</a:t>
            </a:fld>
            <a:endParaRPr lang="pl-PL"/>
          </a:p>
        </p:txBody>
      </p:sp>
    </p:spTree>
    <p:extLst>
      <p:ext uri="{BB962C8B-B14F-4D97-AF65-F5344CB8AC3E}">
        <p14:creationId xmlns:p14="http://schemas.microsoft.com/office/powerpoint/2010/main" xmlns="" val="2956218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DC12778C-66D0-48B4-91FF-73FCD60863D9}" type="datetimeFigureOut">
              <a:rPr lang="pl-PL" smtClean="0"/>
              <a:pPr/>
              <a:t>2016-10-17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643E257-3843-4E89-9D19-E7DAF8BD70AB}" type="slidenum">
              <a:rPr lang="pl-PL" smtClean="0"/>
              <a:pPr/>
              <a:t>‹#›</a:t>
            </a:fld>
            <a:endParaRPr lang="pl-PL"/>
          </a:p>
        </p:txBody>
      </p:sp>
    </p:spTree>
    <p:extLst>
      <p:ext uri="{BB962C8B-B14F-4D97-AF65-F5344CB8AC3E}">
        <p14:creationId xmlns:p14="http://schemas.microsoft.com/office/powerpoint/2010/main" xmlns="" val="834365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pl-PL" smtClean="0"/>
              <a:t>Kliknij, aby edytować styl</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DC12778C-66D0-48B4-91FF-73FCD60863D9}" type="datetimeFigureOut">
              <a:rPr lang="pl-PL" smtClean="0"/>
              <a:pPr/>
              <a:t>2016-10-17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0643E257-3843-4E89-9D19-E7DAF8BD70AB}" type="slidenum">
              <a:rPr lang="pl-PL" smtClean="0"/>
              <a:pPr/>
              <a:t>‹#›</a:t>
            </a:fld>
            <a:endParaRPr lang="pl-PL"/>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569744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pl-PL" smtClean="0"/>
              <a:t>Kliknij, aby edytować styl</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Date Placeholder 4"/>
          <p:cNvSpPr>
            <a:spLocks noGrp="1"/>
          </p:cNvSpPr>
          <p:nvPr>
            <p:ph type="dt" sz="half" idx="10"/>
          </p:nvPr>
        </p:nvSpPr>
        <p:spPr/>
        <p:txBody>
          <a:bodyPr/>
          <a:lstStyle/>
          <a:p>
            <a:fld id="{DC12778C-66D0-48B4-91FF-73FCD60863D9}" type="datetimeFigureOut">
              <a:rPr lang="pl-PL" smtClean="0"/>
              <a:pPr/>
              <a:t>2016-10-17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0643E257-3843-4E89-9D19-E7DAF8BD70AB}" type="slidenum">
              <a:rPr lang="pl-PL" smtClean="0"/>
              <a:pPr/>
              <a:t>‹#›</a:t>
            </a:fld>
            <a:endParaRPr lang="pl-PL"/>
          </a:p>
        </p:txBody>
      </p:sp>
    </p:spTree>
    <p:extLst>
      <p:ext uri="{BB962C8B-B14F-4D97-AF65-F5344CB8AC3E}">
        <p14:creationId xmlns:p14="http://schemas.microsoft.com/office/powerpoint/2010/main" xmlns="" val="4027644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pl-PL" smtClean="0"/>
              <a:t>Kliknij, aby edytować styl</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1097280" y="2582334"/>
            <a:ext cx="4937760" cy="33782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6217920" y="2582334"/>
            <a:ext cx="4937760" cy="33782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p:txBody>
          <a:bodyPr/>
          <a:lstStyle/>
          <a:p>
            <a:fld id="{DC12778C-66D0-48B4-91FF-73FCD60863D9}" type="datetimeFigureOut">
              <a:rPr lang="pl-PL" smtClean="0"/>
              <a:pPr/>
              <a:t>2016-10-17</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0643E257-3843-4E89-9D19-E7DAF8BD70AB}" type="slidenum">
              <a:rPr lang="pl-PL" smtClean="0"/>
              <a:pPr/>
              <a:t>‹#›</a:t>
            </a:fld>
            <a:endParaRPr lang="pl-PL"/>
          </a:p>
        </p:txBody>
      </p:sp>
    </p:spTree>
    <p:extLst>
      <p:ext uri="{BB962C8B-B14F-4D97-AF65-F5344CB8AC3E}">
        <p14:creationId xmlns:p14="http://schemas.microsoft.com/office/powerpoint/2010/main" xmlns="" val="3199425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Date Placeholder 2"/>
          <p:cNvSpPr>
            <a:spLocks noGrp="1"/>
          </p:cNvSpPr>
          <p:nvPr>
            <p:ph type="dt" sz="half" idx="10"/>
          </p:nvPr>
        </p:nvSpPr>
        <p:spPr/>
        <p:txBody>
          <a:bodyPr/>
          <a:lstStyle/>
          <a:p>
            <a:fld id="{DC12778C-66D0-48B4-91FF-73FCD60863D9}" type="datetimeFigureOut">
              <a:rPr lang="pl-PL" smtClean="0"/>
              <a:pPr/>
              <a:t>2016-10-17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0643E257-3843-4E89-9D19-E7DAF8BD70AB}" type="slidenum">
              <a:rPr lang="pl-PL" smtClean="0"/>
              <a:pPr/>
              <a:t>‹#›</a:t>
            </a:fld>
            <a:endParaRPr lang="pl-PL"/>
          </a:p>
        </p:txBody>
      </p:sp>
    </p:spTree>
    <p:extLst>
      <p:ext uri="{BB962C8B-B14F-4D97-AF65-F5344CB8AC3E}">
        <p14:creationId xmlns:p14="http://schemas.microsoft.com/office/powerpoint/2010/main" xmlns="" val="2180217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usty">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C12778C-66D0-48B4-91FF-73FCD60863D9}" type="datetimeFigureOut">
              <a:rPr lang="pl-PL" smtClean="0"/>
              <a:pPr/>
              <a:t>2016-10-17</a:t>
            </a:fld>
            <a:endParaRPr lang="pl-PL"/>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pl-PL"/>
          </a:p>
        </p:txBody>
      </p:sp>
      <p:sp>
        <p:nvSpPr>
          <p:cNvPr id="9" name="Slide Number Placeholder 8"/>
          <p:cNvSpPr>
            <a:spLocks noGrp="1"/>
          </p:cNvSpPr>
          <p:nvPr>
            <p:ph type="sldNum" sz="quarter" idx="12"/>
          </p:nvPr>
        </p:nvSpPr>
        <p:spPr/>
        <p:txBody>
          <a:bodyPr/>
          <a:lstStyle/>
          <a:p>
            <a:fld id="{0643E257-3843-4E89-9D19-E7DAF8BD70AB}" type="slidenum">
              <a:rPr lang="pl-PL" smtClean="0"/>
              <a:pPr/>
              <a:t>‹#›</a:t>
            </a:fld>
            <a:endParaRPr lang="pl-PL"/>
          </a:p>
        </p:txBody>
      </p:sp>
    </p:spTree>
    <p:extLst>
      <p:ext uri="{BB962C8B-B14F-4D97-AF65-F5344CB8AC3E}">
        <p14:creationId xmlns:p14="http://schemas.microsoft.com/office/powerpoint/2010/main" xmlns="" val="2085727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pl-PL" smtClean="0"/>
              <a:t>Kliknij, aby edytować styl</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C12778C-66D0-48B4-91FF-73FCD60863D9}" type="datetimeFigureOut">
              <a:rPr lang="pl-PL" smtClean="0"/>
              <a:pPr/>
              <a:t>2016-10-17</a:t>
            </a:fld>
            <a:endParaRPr lang="pl-PL"/>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pl-PL"/>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0643E257-3843-4E89-9D19-E7DAF8BD70AB}" type="slidenum">
              <a:rPr lang="pl-PL" smtClean="0"/>
              <a:pPr/>
              <a:t>‹#›</a:t>
            </a:fld>
            <a:endParaRPr lang="pl-PL"/>
          </a:p>
        </p:txBody>
      </p:sp>
    </p:spTree>
    <p:extLst>
      <p:ext uri="{BB962C8B-B14F-4D97-AF65-F5344CB8AC3E}">
        <p14:creationId xmlns:p14="http://schemas.microsoft.com/office/powerpoint/2010/main" xmlns="" val="3724783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pl-PL" smtClean="0"/>
              <a:t>Kliknij, aby edytować styl</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smtClean="0"/>
              <a:t>Kliknij ikonę, aby dodać obraz</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DC12778C-66D0-48B4-91FF-73FCD60863D9}" type="datetimeFigureOut">
              <a:rPr lang="pl-PL" smtClean="0"/>
              <a:pPr/>
              <a:t>2016-10-17</a:t>
            </a:fld>
            <a:endParaRPr lang="pl-PL"/>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643E257-3843-4E89-9D19-E7DAF8BD70AB}" type="slidenum">
              <a:rPr lang="pl-PL" smtClean="0"/>
              <a:pPr/>
              <a:t>‹#›</a:t>
            </a:fld>
            <a:endParaRPr lang="pl-PL"/>
          </a:p>
        </p:txBody>
      </p:sp>
    </p:spTree>
    <p:extLst>
      <p:ext uri="{BB962C8B-B14F-4D97-AF65-F5344CB8AC3E}">
        <p14:creationId xmlns:p14="http://schemas.microsoft.com/office/powerpoint/2010/main" xmlns="" val="25016655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pl-PL" smtClean="0"/>
              <a:t>Kliknij, aby edytować styl</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C12778C-66D0-48B4-91FF-73FCD60863D9}" type="datetimeFigureOut">
              <a:rPr lang="pl-PL" smtClean="0"/>
              <a:pPr/>
              <a:t>2016-10-17</a:t>
            </a:fld>
            <a:endParaRPr lang="pl-PL"/>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pl-PL"/>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0643E257-3843-4E89-9D19-E7DAF8BD70AB}" type="slidenum">
              <a:rPr lang="pl-PL" smtClean="0"/>
              <a:pPr/>
              <a:t>‹#›</a:t>
            </a:fld>
            <a:endParaRPr lang="pl-PL"/>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339784472"/>
      </p:ext>
    </p:extLst>
  </p:cSld>
  <p:clrMap bg1="lt1" tx1="dk1" bg2="lt2" tx2="dk2" accent1="accent1" accent2="accent2" accent3="accent3" accent4="accent4" accent5="accent5" accent6="accent6" hlink="hlink" folHlink="folHlink"/>
  <p:sldLayoutIdLst>
    <p:sldLayoutId id="2147484026" r:id="rId1"/>
    <p:sldLayoutId id="2147484027" r:id="rId2"/>
    <p:sldLayoutId id="2147484028" r:id="rId3"/>
    <p:sldLayoutId id="2147484029" r:id="rId4"/>
    <p:sldLayoutId id="2147484030" r:id="rId5"/>
    <p:sldLayoutId id="2147484031" r:id="rId6"/>
    <p:sldLayoutId id="2147484032" r:id="rId7"/>
    <p:sldLayoutId id="2147484033" r:id="rId8"/>
    <p:sldLayoutId id="2147484034" r:id="rId9"/>
    <p:sldLayoutId id="2147484035" r:id="rId10"/>
    <p:sldLayoutId id="2147484036"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940511"/>
            <a:ext cx="9144000" cy="2387600"/>
          </a:xfrm>
        </p:spPr>
        <p:txBody>
          <a:bodyPr>
            <a:normAutofit fontScale="90000"/>
          </a:bodyPr>
          <a:lstStyle/>
          <a:p>
            <a:r>
              <a:rPr lang="pl-PL" b="1" dirty="0" smtClean="0"/>
              <a:t>Biznes Plan – załącznik do WOPP w ramach działania 19.2</a:t>
            </a:r>
            <a:endParaRPr lang="pl-PL" b="1" dirty="0"/>
          </a:p>
        </p:txBody>
      </p:sp>
      <p:sp>
        <p:nvSpPr>
          <p:cNvPr id="3" name="Podtytuł 2"/>
          <p:cNvSpPr>
            <a:spLocks noGrp="1"/>
          </p:cNvSpPr>
          <p:nvPr>
            <p:ph type="subTitle" idx="1"/>
          </p:nvPr>
        </p:nvSpPr>
        <p:spPr>
          <a:xfrm>
            <a:off x="1684421" y="5033963"/>
            <a:ext cx="9144000" cy="532648"/>
          </a:xfrm>
        </p:spPr>
        <p:txBody>
          <a:bodyPr/>
          <a:lstStyle/>
          <a:p>
            <a:r>
              <a:rPr lang="pl-PL" dirty="0"/>
              <a:t>w</a:t>
            </a:r>
            <a:r>
              <a:rPr lang="pl-PL" dirty="0" smtClean="0"/>
              <a:t>rzesień/październik 2016</a:t>
            </a:r>
            <a:endParaRPr lang="pl-PL" dirty="0"/>
          </a:p>
        </p:txBody>
      </p:sp>
      <p:pic>
        <p:nvPicPr>
          <p:cNvPr id="2050" name="Obraz 5" descr="Logo ŚBR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5607050" y="392323"/>
            <a:ext cx="977900" cy="711200"/>
          </a:xfrm>
          <a:prstGeom prst="rect">
            <a:avLst/>
          </a:prstGeom>
          <a:noFill/>
          <a:extLst>
            <a:ext uri="{909E8E84-426E-40DD-AFC4-6F175D3DCCD1}">
              <a14:hiddenFill xmlns:a14="http://schemas.microsoft.com/office/drawing/2010/main" xmlns="">
                <a:solidFill>
                  <a:srgbClr val="FFFFFF"/>
                </a:solidFill>
              </a14:hiddenFill>
            </a:ext>
          </a:extLst>
        </p:spPr>
      </p:pic>
      <p:pic>
        <p:nvPicPr>
          <p:cNvPr id="2051" name="Obraz 2" descr="PROW-2014-2020-logo-kolo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416716" y="396459"/>
            <a:ext cx="1281112" cy="838200"/>
          </a:xfrm>
          <a:prstGeom prst="rect">
            <a:avLst/>
          </a:prstGeom>
          <a:noFill/>
          <a:extLst>
            <a:ext uri="{909E8E84-426E-40DD-AFC4-6F175D3DCCD1}">
              <a14:hiddenFill xmlns:a14="http://schemas.microsoft.com/office/drawing/2010/main" xmlns="">
                <a:solidFill>
                  <a:srgbClr val="FFFFFF"/>
                </a:solidFill>
              </a14:hiddenFill>
            </a:ext>
          </a:extLst>
        </p:spPr>
      </p:pic>
      <p:pic>
        <p:nvPicPr>
          <p:cNvPr id="2049" name="Obraz 3" descr="http://www.sporol.warmia.mazury.pl/images_menus_big/463/55ffef16c9874/UE-logo-pionowe.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421146" y="202240"/>
            <a:ext cx="1354138" cy="1057275"/>
          </a:xfrm>
          <a:prstGeom prst="rect">
            <a:avLst/>
          </a:prstGeom>
          <a:noFill/>
          <a:extLst>
            <a:ext uri="{909E8E84-426E-40DD-AFC4-6F175D3DCCD1}">
              <a14:hiddenFill xmlns:a14="http://schemas.microsoft.com/office/drawing/2010/main" xmlns="">
                <a:solidFill>
                  <a:srgbClr val="FFFFFF"/>
                </a:solidFill>
              </a14:hiddenFill>
            </a:ext>
          </a:extLst>
        </p:spPr>
      </p:pic>
      <p:sp>
        <p:nvSpPr>
          <p:cNvPr id="4" name="Rectangle 5"/>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l-PL"/>
          </a:p>
        </p:txBody>
      </p:sp>
      <p:sp>
        <p:nvSpPr>
          <p:cNvPr id="5" name="Rectangle 6"/>
          <p:cNvSpPr>
            <a:spLocks noChangeArrowheads="1"/>
          </p:cNvSpPr>
          <p:nvPr/>
        </p:nvSpPr>
        <p:spPr bwMode="auto">
          <a:xfrm>
            <a:off x="0" y="457200"/>
            <a:ext cx="12192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609600" algn="l"/>
                <a:tab pos="1530350" algn="l"/>
                <a:tab pos="1890713" algn="l"/>
                <a:tab pos="2609850" algn="l"/>
                <a:tab pos="2970213" algn="l"/>
                <a:tab pos="3060700" algn="l"/>
              </a:tabLst>
              <a:defRPr>
                <a:solidFill>
                  <a:schemeClr val="tx1"/>
                </a:solidFill>
                <a:latin typeface="Arial" panose="020B0604020202020204" pitchFamily="34" charset="0"/>
              </a:defRPr>
            </a:lvl1pPr>
            <a:lvl2pPr eaLnBrk="0" fontAlgn="base" hangingPunct="0">
              <a:spcBef>
                <a:spcPct val="0"/>
              </a:spcBef>
              <a:spcAft>
                <a:spcPct val="0"/>
              </a:spcAft>
              <a:tabLst>
                <a:tab pos="609600" algn="l"/>
                <a:tab pos="1530350" algn="l"/>
                <a:tab pos="1890713" algn="l"/>
                <a:tab pos="2609850" algn="l"/>
                <a:tab pos="2970213" algn="l"/>
                <a:tab pos="3060700" algn="l"/>
              </a:tabLst>
              <a:defRPr>
                <a:solidFill>
                  <a:schemeClr val="tx1"/>
                </a:solidFill>
                <a:latin typeface="Arial" panose="020B0604020202020204" pitchFamily="34" charset="0"/>
              </a:defRPr>
            </a:lvl2pPr>
            <a:lvl3pPr eaLnBrk="0" fontAlgn="base" hangingPunct="0">
              <a:spcBef>
                <a:spcPct val="0"/>
              </a:spcBef>
              <a:spcAft>
                <a:spcPct val="0"/>
              </a:spcAft>
              <a:tabLst>
                <a:tab pos="609600" algn="l"/>
                <a:tab pos="1530350" algn="l"/>
                <a:tab pos="1890713" algn="l"/>
                <a:tab pos="2609850" algn="l"/>
                <a:tab pos="2970213" algn="l"/>
                <a:tab pos="3060700" algn="l"/>
              </a:tabLst>
              <a:defRPr>
                <a:solidFill>
                  <a:schemeClr val="tx1"/>
                </a:solidFill>
                <a:latin typeface="Arial" panose="020B0604020202020204" pitchFamily="34" charset="0"/>
              </a:defRPr>
            </a:lvl3pPr>
            <a:lvl4pPr eaLnBrk="0" fontAlgn="base" hangingPunct="0">
              <a:spcBef>
                <a:spcPct val="0"/>
              </a:spcBef>
              <a:spcAft>
                <a:spcPct val="0"/>
              </a:spcAft>
              <a:tabLst>
                <a:tab pos="609600" algn="l"/>
                <a:tab pos="1530350" algn="l"/>
                <a:tab pos="1890713" algn="l"/>
                <a:tab pos="2609850" algn="l"/>
                <a:tab pos="2970213" algn="l"/>
                <a:tab pos="3060700" algn="l"/>
              </a:tabLst>
              <a:defRPr>
                <a:solidFill>
                  <a:schemeClr val="tx1"/>
                </a:solidFill>
                <a:latin typeface="Arial" panose="020B0604020202020204" pitchFamily="34" charset="0"/>
              </a:defRPr>
            </a:lvl4pPr>
            <a:lvl5pPr eaLnBrk="0" fontAlgn="base" hangingPunct="0">
              <a:spcBef>
                <a:spcPct val="0"/>
              </a:spcBef>
              <a:spcAft>
                <a:spcPct val="0"/>
              </a:spcAft>
              <a:tabLst>
                <a:tab pos="609600" algn="l"/>
                <a:tab pos="1530350" algn="l"/>
                <a:tab pos="1890713" algn="l"/>
                <a:tab pos="2609850" algn="l"/>
                <a:tab pos="2970213" algn="l"/>
                <a:tab pos="3060700" algn="l"/>
              </a:tabLst>
              <a:defRPr>
                <a:solidFill>
                  <a:schemeClr val="tx1"/>
                </a:solidFill>
                <a:latin typeface="Arial" panose="020B0604020202020204" pitchFamily="34" charset="0"/>
              </a:defRPr>
            </a:lvl5pPr>
            <a:lvl6pPr eaLnBrk="0" fontAlgn="base" hangingPunct="0">
              <a:spcBef>
                <a:spcPct val="0"/>
              </a:spcBef>
              <a:spcAft>
                <a:spcPct val="0"/>
              </a:spcAft>
              <a:tabLst>
                <a:tab pos="609600" algn="l"/>
                <a:tab pos="1530350" algn="l"/>
                <a:tab pos="1890713" algn="l"/>
                <a:tab pos="2609850" algn="l"/>
                <a:tab pos="2970213" algn="l"/>
                <a:tab pos="3060700" algn="l"/>
              </a:tabLst>
              <a:defRPr>
                <a:solidFill>
                  <a:schemeClr val="tx1"/>
                </a:solidFill>
                <a:latin typeface="Arial" panose="020B0604020202020204" pitchFamily="34" charset="0"/>
              </a:defRPr>
            </a:lvl6pPr>
            <a:lvl7pPr eaLnBrk="0" fontAlgn="base" hangingPunct="0">
              <a:spcBef>
                <a:spcPct val="0"/>
              </a:spcBef>
              <a:spcAft>
                <a:spcPct val="0"/>
              </a:spcAft>
              <a:tabLst>
                <a:tab pos="609600" algn="l"/>
                <a:tab pos="1530350" algn="l"/>
                <a:tab pos="1890713" algn="l"/>
                <a:tab pos="2609850" algn="l"/>
                <a:tab pos="2970213" algn="l"/>
                <a:tab pos="3060700" algn="l"/>
              </a:tabLst>
              <a:defRPr>
                <a:solidFill>
                  <a:schemeClr val="tx1"/>
                </a:solidFill>
                <a:latin typeface="Arial" panose="020B0604020202020204" pitchFamily="34" charset="0"/>
              </a:defRPr>
            </a:lvl7pPr>
            <a:lvl8pPr eaLnBrk="0" fontAlgn="base" hangingPunct="0">
              <a:spcBef>
                <a:spcPct val="0"/>
              </a:spcBef>
              <a:spcAft>
                <a:spcPct val="0"/>
              </a:spcAft>
              <a:tabLst>
                <a:tab pos="609600" algn="l"/>
                <a:tab pos="1530350" algn="l"/>
                <a:tab pos="1890713" algn="l"/>
                <a:tab pos="2609850" algn="l"/>
                <a:tab pos="2970213" algn="l"/>
                <a:tab pos="3060700" algn="l"/>
              </a:tabLst>
              <a:defRPr>
                <a:solidFill>
                  <a:schemeClr val="tx1"/>
                </a:solidFill>
                <a:latin typeface="Arial" panose="020B0604020202020204" pitchFamily="34" charset="0"/>
              </a:defRPr>
            </a:lvl8pPr>
            <a:lvl9pPr eaLnBrk="0" fontAlgn="base" hangingPunct="0">
              <a:spcBef>
                <a:spcPct val="0"/>
              </a:spcBef>
              <a:spcAft>
                <a:spcPct val="0"/>
              </a:spcAft>
              <a:tabLst>
                <a:tab pos="609600" algn="l"/>
                <a:tab pos="1530350" algn="l"/>
                <a:tab pos="1890713" algn="l"/>
                <a:tab pos="2609850" algn="l"/>
                <a:tab pos="2970213" algn="l"/>
                <a:tab pos="30607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609600" algn="l"/>
                <a:tab pos="1530350" algn="l"/>
                <a:tab pos="1890713" algn="l"/>
                <a:tab pos="2609850" algn="l"/>
                <a:tab pos="2970213" algn="l"/>
                <a:tab pos="3060700" algn="l"/>
              </a:tabLst>
            </a:pPr>
            <a:r>
              <a:rPr kumimoji="0" lang="pl-PL" altLang="pl-PL" sz="900" b="1"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                           	</a:t>
            </a:r>
            <a:endParaRPr kumimoji="0" lang="pl-PL" altLang="pl-PL"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xmlns="" val="24761025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Pomoc na operację w zakresie rozwijania działalności gospodarczej jest przyznawana, jeżeli: cd.</a:t>
            </a:r>
            <a:endParaRPr lang="pl-PL" dirty="0"/>
          </a:p>
        </p:txBody>
      </p:sp>
      <p:sp>
        <p:nvSpPr>
          <p:cNvPr id="3" name="Symbol zastępczy zawartości 2"/>
          <p:cNvSpPr>
            <a:spLocks noGrp="1"/>
          </p:cNvSpPr>
          <p:nvPr>
            <p:ph idx="1"/>
          </p:nvPr>
        </p:nvSpPr>
        <p:spPr/>
        <p:txBody>
          <a:bodyPr>
            <a:normAutofit/>
          </a:bodyPr>
          <a:lstStyle/>
          <a:p>
            <a:pPr marL="0" indent="0">
              <a:buNone/>
            </a:pPr>
            <a:r>
              <a:rPr lang="pl-PL" sz="2800" dirty="0"/>
              <a:t>2) operacja zakłada</a:t>
            </a:r>
            <a:r>
              <a:rPr lang="pl-PL" sz="2800" dirty="0" smtClean="0"/>
              <a:t>:</a:t>
            </a:r>
            <a:r>
              <a:rPr lang="pl-PL" sz="2800" dirty="0"/>
              <a:t> </a:t>
            </a:r>
            <a:endParaRPr lang="pl-PL" sz="2800" dirty="0" smtClean="0"/>
          </a:p>
          <a:p>
            <a:pPr marL="514350" indent="-514350">
              <a:buFont typeface="+mj-lt"/>
              <a:buAutoNum type="alphaLcParenR"/>
            </a:pPr>
            <a:r>
              <a:rPr lang="pl-PL" sz="2800" dirty="0" smtClean="0"/>
              <a:t>utworzenie </a:t>
            </a:r>
            <a:r>
              <a:rPr lang="pl-PL" sz="2800" dirty="0"/>
              <a:t>co najmniej jednego miejsca pracy w przeliczeniu na pełne etaty średnioroczne i jest to uzasadnione zakresem realizacji operacji, a osoba, dla której zostanie utworzone to miejsce pracy, zostanie zatrudniona na podstawie umowy o pracę lub spółdzielczej umowy o pracę,</a:t>
            </a:r>
          </a:p>
          <a:p>
            <a:pPr marL="514350" lvl="0" indent="-514350">
              <a:buFont typeface="+mj-lt"/>
              <a:buAutoNum type="alphaLcParenR"/>
            </a:pPr>
            <a:r>
              <a:rPr lang="pl-PL" sz="2800" dirty="0" smtClean="0"/>
              <a:t>utrzymanie </a:t>
            </a:r>
            <a:r>
              <a:rPr lang="pl-PL" sz="2800" dirty="0"/>
              <a:t>miejsc pracy, w tym miejsc pracy, które zostaną utworzone w ramach realizacji operacji, do dnia, w którym upłynie 3 lata od dnia wypłaty płatności końcowej;</a:t>
            </a:r>
          </a:p>
          <a:p>
            <a:endParaRPr lang="pl-PL" dirty="0"/>
          </a:p>
        </p:txBody>
      </p:sp>
    </p:spTree>
    <p:extLst>
      <p:ext uri="{BB962C8B-B14F-4D97-AF65-F5344CB8AC3E}">
        <p14:creationId xmlns:p14="http://schemas.microsoft.com/office/powerpoint/2010/main" xmlns="" val="3252817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Pomoc na operację w zakresie rozwijania działalności gospodarczej jest przyznawana, jeżeli: cd.</a:t>
            </a:r>
            <a:endParaRPr lang="pl-PL" dirty="0"/>
          </a:p>
        </p:txBody>
      </p:sp>
      <p:sp>
        <p:nvSpPr>
          <p:cNvPr id="3" name="Symbol zastępczy zawartości 2"/>
          <p:cNvSpPr>
            <a:spLocks noGrp="1"/>
          </p:cNvSpPr>
          <p:nvPr>
            <p:ph idx="1"/>
          </p:nvPr>
        </p:nvSpPr>
        <p:spPr>
          <a:xfrm>
            <a:off x="340659" y="1825624"/>
            <a:ext cx="11403106" cy="5032375"/>
          </a:xfrm>
        </p:spPr>
        <p:txBody>
          <a:bodyPr>
            <a:normAutofit/>
          </a:bodyPr>
          <a:lstStyle/>
          <a:p>
            <a:pPr marL="514350" indent="-514350">
              <a:buFont typeface="+mj-lt"/>
              <a:buAutoNum type="alphaLcParenR"/>
            </a:pPr>
            <a:r>
              <a:rPr lang="pl-PL" sz="2400" dirty="0" smtClean="0"/>
              <a:t>podmiotowi </a:t>
            </a:r>
            <a:r>
              <a:rPr lang="pl-PL" sz="2400" dirty="0"/>
              <a:t>ubiegającemu się o jej przyznanie nie została dotychczas przyznana pomoc na operację w zakresie określonym w § 2 ust. 1 pkt 2 lit. a albo upłynęło co najmniej 2 lata od dnia przyznania temu podmiotowi pomocy na operację w zakresie określonym w § 2 ust. 1 pkt 2 lit. </a:t>
            </a:r>
            <a:r>
              <a:rPr lang="pl-PL" sz="2400" dirty="0" smtClean="0"/>
              <a:t>a;</a:t>
            </a:r>
          </a:p>
          <a:p>
            <a:pPr marL="514350" indent="-514350">
              <a:buFont typeface="+mj-lt"/>
              <a:buAutoNum type="alphaLcParenR"/>
            </a:pPr>
            <a:r>
              <a:rPr lang="pl-PL" sz="2400" dirty="0" smtClean="0"/>
              <a:t>podmiotowi </a:t>
            </a:r>
            <a:r>
              <a:rPr lang="pl-PL" sz="2400" dirty="0"/>
              <a:t>ubiegającemu się o jej przyznanie nie została dotychczas przyznana pomoc na operację w zakresie określonym w § 2 ust. 1 pkt 2 lit. b lub w ramach poddziałania, o którym mowa w art. 3 ust. 1 pkt 4 lit. b ustawy z dnia 20 lutego 2015 r. o wspieraniu rozwoju obszarów wiejskich z udziałem środków Europejskiego Funduszu Rolnego na rzecz Rozwoju Obszarów Wiejskich w ramach Programu Rozwoju Obszarów Wiejskich na lata 2014–2020 – w przypadku ubiegania się o przyznanie tej pomocy przez podmiot, który wykonuje działalność gospodarczą sklasyfikowaną w przepisach rozporządzenia Rady Ministrów z dnia 24 grudnia 2007 r. w sprawie Polskiej Klasyfikacji Działalności (PKD) jako produkcja artykułów spożywczych lub produkcja napojów.</a:t>
            </a:r>
          </a:p>
          <a:p>
            <a:endParaRPr lang="pl-PL" dirty="0"/>
          </a:p>
        </p:txBody>
      </p:sp>
    </p:spTree>
    <p:extLst>
      <p:ext uri="{BB962C8B-B14F-4D97-AF65-F5344CB8AC3E}">
        <p14:creationId xmlns:p14="http://schemas.microsoft.com/office/powerpoint/2010/main" xmlns="" val="6703784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Pomoc </a:t>
            </a:r>
            <a:r>
              <a:rPr lang="pl-PL" dirty="0"/>
              <a:t>na operację w zakresie określonym w § 2 ust. 1 pkt 2 lit. a–c nie przysługuje,</a:t>
            </a:r>
          </a:p>
        </p:txBody>
      </p:sp>
      <p:sp>
        <p:nvSpPr>
          <p:cNvPr id="3" name="Symbol zastępczy zawartości 2"/>
          <p:cNvSpPr>
            <a:spLocks noGrp="1"/>
          </p:cNvSpPr>
          <p:nvPr>
            <p:ph idx="1"/>
          </p:nvPr>
        </p:nvSpPr>
        <p:spPr/>
        <p:txBody>
          <a:bodyPr>
            <a:normAutofit fontScale="85000" lnSpcReduction="20000"/>
          </a:bodyPr>
          <a:lstStyle/>
          <a:p>
            <a:pPr marL="0" indent="0">
              <a:buNone/>
            </a:pPr>
            <a:r>
              <a:rPr lang="pl-PL" dirty="0" smtClean="0"/>
              <a:t>1</a:t>
            </a:r>
            <a:r>
              <a:rPr lang="pl-PL" dirty="0"/>
              <a:t>) działalność usługowa wspomagająca rolnictwo i następująca po zbiorach</a:t>
            </a:r>
            <a:r>
              <a:rPr lang="pl-PL" dirty="0" smtClean="0"/>
              <a:t>;</a:t>
            </a:r>
            <a:endParaRPr lang="pl-PL" dirty="0"/>
          </a:p>
          <a:p>
            <a:pPr marL="0" indent="0">
              <a:buNone/>
            </a:pPr>
            <a:r>
              <a:rPr lang="pl-PL" dirty="0"/>
              <a:t>2) górnictwo i wydobywanie</a:t>
            </a:r>
            <a:r>
              <a:rPr lang="pl-PL" dirty="0" smtClean="0"/>
              <a:t>;</a:t>
            </a:r>
            <a:endParaRPr lang="pl-PL" dirty="0"/>
          </a:p>
          <a:p>
            <a:pPr marL="0" indent="0">
              <a:buNone/>
            </a:pPr>
            <a:r>
              <a:rPr lang="pl-PL" dirty="0"/>
              <a:t>3) działalność usługowa wspomagająca górnictwo i wydobywanie</a:t>
            </a:r>
            <a:r>
              <a:rPr lang="pl-PL" dirty="0" smtClean="0"/>
              <a:t>;</a:t>
            </a:r>
            <a:endParaRPr lang="pl-PL" dirty="0"/>
          </a:p>
          <a:p>
            <a:pPr marL="0" indent="0">
              <a:buNone/>
            </a:pPr>
            <a:r>
              <a:rPr lang="pl-PL" dirty="0"/>
              <a:t>4) przetwarzanie i konserwowanie ryb, skorupiaków i mięczaków</a:t>
            </a:r>
            <a:r>
              <a:rPr lang="pl-PL" dirty="0" smtClean="0"/>
              <a:t>;</a:t>
            </a:r>
            <a:endParaRPr lang="pl-PL" dirty="0"/>
          </a:p>
          <a:p>
            <a:pPr marL="0" indent="0">
              <a:buNone/>
            </a:pPr>
            <a:r>
              <a:rPr lang="pl-PL" dirty="0"/>
              <a:t>5) wytwarzanie i przetwarzanie koksu i produktów rafinacji ropy naftowej</a:t>
            </a:r>
            <a:r>
              <a:rPr lang="pl-PL" dirty="0" smtClean="0"/>
              <a:t>;</a:t>
            </a:r>
            <a:endParaRPr lang="pl-PL" dirty="0"/>
          </a:p>
          <a:p>
            <a:pPr marL="0" indent="0">
              <a:buNone/>
            </a:pPr>
            <a:r>
              <a:rPr lang="pl-PL" dirty="0"/>
              <a:t>6) produkcja chemikaliów oraz wyrobów chemicznych</a:t>
            </a:r>
            <a:r>
              <a:rPr lang="pl-PL" dirty="0" smtClean="0"/>
              <a:t>;</a:t>
            </a:r>
            <a:endParaRPr lang="pl-PL" dirty="0"/>
          </a:p>
          <a:p>
            <a:pPr marL="0" indent="0">
              <a:buNone/>
            </a:pPr>
            <a:r>
              <a:rPr lang="pl-PL" dirty="0"/>
              <a:t>7) produkcja podstawowych substancji farmaceutycznych oraz leków i pozostałych wyrobów farmaceutycznych</a:t>
            </a:r>
            <a:r>
              <a:rPr lang="pl-PL" dirty="0" smtClean="0"/>
              <a:t>;</a:t>
            </a:r>
            <a:endParaRPr lang="pl-PL" dirty="0"/>
          </a:p>
          <a:p>
            <a:pPr marL="0" indent="0">
              <a:buNone/>
            </a:pPr>
            <a:r>
              <a:rPr lang="pl-PL" dirty="0"/>
              <a:t>8) produkcja metali</a:t>
            </a:r>
            <a:r>
              <a:rPr lang="pl-PL" dirty="0" smtClean="0"/>
              <a:t>;</a:t>
            </a:r>
            <a:endParaRPr lang="pl-PL" dirty="0"/>
          </a:p>
          <a:p>
            <a:pPr marL="0" indent="0">
              <a:buNone/>
            </a:pPr>
            <a:r>
              <a:rPr lang="pl-PL" dirty="0"/>
              <a:t>9) produkcja pojazdów samochodowych, przyczep i naczep oraz motocykli</a:t>
            </a:r>
            <a:r>
              <a:rPr lang="pl-PL" dirty="0" smtClean="0"/>
              <a:t>;</a:t>
            </a:r>
            <a:endParaRPr lang="pl-PL" dirty="0"/>
          </a:p>
          <a:p>
            <a:pPr marL="0" indent="0">
              <a:buNone/>
            </a:pPr>
            <a:r>
              <a:rPr lang="pl-PL" dirty="0"/>
              <a:t>10) transport lotniczy i kolejowy</a:t>
            </a:r>
            <a:r>
              <a:rPr lang="pl-PL" dirty="0" smtClean="0"/>
              <a:t>;</a:t>
            </a:r>
            <a:r>
              <a:rPr lang="pl-PL" dirty="0"/>
              <a:t> </a:t>
            </a:r>
          </a:p>
          <a:p>
            <a:pPr marL="0" indent="0">
              <a:buNone/>
            </a:pPr>
            <a:r>
              <a:rPr lang="pl-PL" dirty="0"/>
              <a:t>11) gospodarka magazynowa.</a:t>
            </a:r>
          </a:p>
          <a:p>
            <a:pPr marL="0" indent="0">
              <a:buNone/>
            </a:pPr>
            <a:endParaRPr lang="pl-PL" dirty="0"/>
          </a:p>
        </p:txBody>
      </p:sp>
    </p:spTree>
    <p:extLst>
      <p:ext uri="{BB962C8B-B14F-4D97-AF65-F5344CB8AC3E}">
        <p14:creationId xmlns:p14="http://schemas.microsoft.com/office/powerpoint/2010/main" xmlns="" val="31329538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smtClean="0"/>
              <a:t>BIZNES PLAN</a:t>
            </a:r>
            <a:endParaRPr lang="pl-PL" dirty="0"/>
          </a:p>
        </p:txBody>
      </p:sp>
      <p:sp>
        <p:nvSpPr>
          <p:cNvPr id="3" name="Podtytuł 2"/>
          <p:cNvSpPr>
            <a:spLocks noGrp="1"/>
          </p:cNvSpPr>
          <p:nvPr>
            <p:ph type="subTitle" idx="1"/>
          </p:nvPr>
        </p:nvSpPr>
        <p:spPr/>
        <p:txBody>
          <a:bodyPr/>
          <a:lstStyle/>
          <a:p>
            <a:endParaRPr lang="pl-PL" dirty="0"/>
          </a:p>
        </p:txBody>
      </p:sp>
    </p:spTree>
    <p:extLst>
      <p:ext uri="{BB962C8B-B14F-4D97-AF65-F5344CB8AC3E}">
        <p14:creationId xmlns:p14="http://schemas.microsoft.com/office/powerpoint/2010/main" xmlns="" val="11965077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TEORIA:</a:t>
            </a:r>
            <a:br>
              <a:rPr lang="pl-PL" dirty="0" smtClean="0"/>
            </a:br>
            <a:r>
              <a:rPr lang="pl-PL" dirty="0" smtClean="0"/>
              <a:t>POJĘCIE BIZNESPLAN-u</a:t>
            </a:r>
            <a:endParaRPr lang="pl-PL" dirty="0"/>
          </a:p>
        </p:txBody>
      </p:sp>
      <p:sp>
        <p:nvSpPr>
          <p:cNvPr id="3" name="Symbol zastępczy zawartości 2"/>
          <p:cNvSpPr>
            <a:spLocks noGrp="1"/>
          </p:cNvSpPr>
          <p:nvPr>
            <p:ph idx="1"/>
          </p:nvPr>
        </p:nvSpPr>
        <p:spPr>
          <a:xfrm>
            <a:off x="838200" y="1825625"/>
            <a:ext cx="10515600" cy="4664822"/>
          </a:xfrm>
        </p:spPr>
        <p:txBody>
          <a:bodyPr>
            <a:normAutofit/>
          </a:bodyPr>
          <a:lstStyle/>
          <a:p>
            <a:pPr marL="0" indent="0">
              <a:buNone/>
            </a:pPr>
            <a:endParaRPr lang="pl-PL" dirty="0"/>
          </a:p>
          <a:p>
            <a:pPr marL="0" indent="0">
              <a:buNone/>
            </a:pPr>
            <a:r>
              <a:rPr lang="pl-PL" dirty="0" smtClean="0"/>
              <a:t>Biznes Plan  </a:t>
            </a:r>
            <a:r>
              <a:rPr lang="pl-PL" dirty="0"/>
              <a:t>–szczegółowy plan działania sporządzony w formie pisemnej. </a:t>
            </a:r>
          </a:p>
          <a:p>
            <a:pPr marL="0" indent="0">
              <a:buNone/>
            </a:pPr>
            <a:r>
              <a:rPr lang="pl-PL" dirty="0"/>
              <a:t>Stanowi zestawienie odpowiednich informacji wynikających z analiz, ocen i prognoz, które po złożeniu w całość dają odpowiedź na pytania: </a:t>
            </a:r>
          </a:p>
          <a:p>
            <a:r>
              <a:rPr lang="pl-PL" dirty="0"/>
              <a:t>•</a:t>
            </a:r>
            <a:r>
              <a:rPr lang="pl-PL" b="1" dirty="0"/>
              <a:t>Co i kiedy przedsiębiorstwo chce osiągnąć? </a:t>
            </a:r>
            <a:endParaRPr lang="pl-PL" dirty="0"/>
          </a:p>
          <a:p>
            <a:r>
              <a:rPr lang="pl-PL" dirty="0"/>
              <a:t>•</a:t>
            </a:r>
            <a:r>
              <a:rPr lang="pl-PL" b="1" dirty="0"/>
              <a:t>Jak chce tego dokonać i kto ma to zrobić? </a:t>
            </a:r>
            <a:endParaRPr lang="pl-PL" dirty="0"/>
          </a:p>
          <a:p>
            <a:r>
              <a:rPr lang="pl-PL" dirty="0"/>
              <a:t>•</a:t>
            </a:r>
            <a:r>
              <a:rPr lang="pl-PL" b="1" dirty="0"/>
              <a:t>Skąd na to wziąć środki finansowe? </a:t>
            </a:r>
            <a:endParaRPr lang="pl-PL" dirty="0"/>
          </a:p>
          <a:p>
            <a:pPr marL="0" indent="0">
              <a:buNone/>
            </a:pPr>
            <a:r>
              <a:rPr lang="pl-PL" dirty="0" smtClean="0"/>
              <a:t>lub </a:t>
            </a:r>
            <a:endParaRPr lang="pl-PL" dirty="0"/>
          </a:p>
          <a:p>
            <a:r>
              <a:rPr lang="pl-PL" dirty="0"/>
              <a:t>•</a:t>
            </a:r>
            <a:r>
              <a:rPr lang="pl-PL" b="1" dirty="0"/>
              <a:t>W jaki sposób dana firma powinna prowadzić swoje działania, aby w przyszłości przyniosły one określone cele? </a:t>
            </a:r>
            <a:endParaRPr lang="pl-PL" dirty="0"/>
          </a:p>
          <a:p>
            <a:endParaRPr lang="pl-PL" dirty="0"/>
          </a:p>
        </p:txBody>
      </p:sp>
    </p:spTree>
    <p:extLst>
      <p:ext uri="{BB962C8B-B14F-4D97-AF65-F5344CB8AC3E}">
        <p14:creationId xmlns:p14="http://schemas.microsoft.com/office/powerpoint/2010/main" xmlns="" val="37567715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b="1" dirty="0"/>
              <a:t>PRZYKŁADOWE CELE BIZNESPLANU</a:t>
            </a:r>
            <a:endParaRPr lang="pl-PL" dirty="0"/>
          </a:p>
        </p:txBody>
      </p:sp>
      <p:sp>
        <p:nvSpPr>
          <p:cNvPr id="3" name="Symbol zastępczy zawartości 2"/>
          <p:cNvSpPr>
            <a:spLocks noGrp="1"/>
          </p:cNvSpPr>
          <p:nvPr>
            <p:ph idx="1"/>
          </p:nvPr>
        </p:nvSpPr>
        <p:spPr/>
        <p:txBody>
          <a:bodyPr>
            <a:normAutofit fontScale="92500" lnSpcReduction="10000"/>
          </a:bodyPr>
          <a:lstStyle/>
          <a:p>
            <a:pPr marL="0" indent="0">
              <a:buNone/>
            </a:pPr>
            <a:r>
              <a:rPr lang="pl-PL" dirty="0"/>
              <a:t>Cel określa końcową użyteczność podejmowanych działań, które są treścią BP.</a:t>
            </a:r>
          </a:p>
          <a:p>
            <a:pPr marL="0" indent="0">
              <a:buNone/>
            </a:pPr>
            <a:r>
              <a:rPr lang="pl-PL" dirty="0"/>
              <a:t>1) strategiczne, taktyczne, operacyjne.</a:t>
            </a:r>
          </a:p>
          <a:p>
            <a:pPr marL="0" indent="0">
              <a:buNone/>
            </a:pPr>
            <a:r>
              <a:rPr lang="pl-PL" dirty="0"/>
              <a:t>Cele strategiczne -to cele długoterminowe o charakterze rozwojowym (np.: poszerzenie sieci handlowej, stworzenie bazy produkcyjnej i hurtowej, utworzenie grupy kapitałowej)</a:t>
            </a:r>
          </a:p>
          <a:p>
            <a:pPr marL="0" indent="0">
              <a:buNone/>
            </a:pPr>
            <a:r>
              <a:rPr lang="pl-PL" dirty="0"/>
              <a:t>Cele taktyczne -to cele średnioterminowe, związane z metodami działań (np.: rozwinięcie kampanii reklamowo -promocyjnej, wykorzystanie nowych form sprzedaży)</a:t>
            </a:r>
          </a:p>
          <a:p>
            <a:pPr marL="0" indent="0">
              <a:buNone/>
            </a:pPr>
            <a:r>
              <a:rPr lang="pl-PL" dirty="0"/>
              <a:t>Cele </a:t>
            </a:r>
            <a:r>
              <a:rPr lang="pl-PL" dirty="0" smtClean="0"/>
              <a:t>operacyjne- to </a:t>
            </a:r>
            <a:r>
              <a:rPr lang="pl-PL" dirty="0"/>
              <a:t>cele krótkoterminowe, dotyczące działań organizacyjnych i gospodarczych</a:t>
            </a:r>
          </a:p>
          <a:p>
            <a:pPr marL="0" indent="0">
              <a:buNone/>
            </a:pPr>
            <a:r>
              <a:rPr lang="pl-PL" dirty="0"/>
              <a:t>2) pośrednie </a:t>
            </a:r>
            <a:r>
              <a:rPr lang="pl-PL" i="1" dirty="0"/>
              <a:t>(są jednocześnie celami ekonomicznymi np. przychód ze sprzedaży, marża handlowa, produkcja, oszczędności w kosztach)</a:t>
            </a:r>
            <a:r>
              <a:rPr lang="pl-PL" dirty="0"/>
              <a:t>, końcowe/finale(zysk, gdyż jest miarą biznesu), organizacyjne, gospodarcze, finansowe.</a:t>
            </a:r>
          </a:p>
          <a:p>
            <a:pPr marL="0" indent="0">
              <a:buNone/>
            </a:pPr>
            <a:r>
              <a:rPr lang="pl-PL" dirty="0"/>
              <a:t>3) rynkowe</a:t>
            </a:r>
            <a:r>
              <a:rPr lang="pl-PL" i="1" dirty="0"/>
              <a:t>(np. wejście na rynek z nowymi produktami lub usługami, zwiększenie udziału w rynku, zaspokojenie popytu na określone dobra lub usługi),</a:t>
            </a:r>
            <a:r>
              <a:rPr lang="pl-PL" dirty="0"/>
              <a:t>ekonomiczne</a:t>
            </a:r>
            <a:r>
              <a:rPr lang="pl-PL" i="1" dirty="0"/>
              <a:t>(np. pośrednie</a:t>
            </a:r>
            <a:r>
              <a:rPr lang="pl-PL" dirty="0"/>
              <a:t>) </a:t>
            </a:r>
          </a:p>
        </p:txBody>
      </p:sp>
    </p:spTree>
    <p:extLst>
      <p:ext uri="{BB962C8B-B14F-4D97-AF65-F5344CB8AC3E}">
        <p14:creationId xmlns:p14="http://schemas.microsoft.com/office/powerpoint/2010/main" xmlns="" val="14427481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b="1" dirty="0"/>
              <a:t>BIZNESPLAN </a:t>
            </a:r>
            <a:r>
              <a:rPr lang="pl-PL" b="1" dirty="0" smtClean="0"/>
              <a:t> – ZAŁĄCZNIK </a:t>
            </a:r>
            <a:r>
              <a:rPr lang="pl-PL" b="1" dirty="0"/>
              <a:t>DO WNIOSKU O PRZYZNANIE POMOCY</a:t>
            </a:r>
            <a:endParaRPr lang="pl-PL" dirty="0"/>
          </a:p>
        </p:txBody>
      </p:sp>
      <p:sp>
        <p:nvSpPr>
          <p:cNvPr id="3" name="Symbol zastępczy zawartości 2"/>
          <p:cNvSpPr>
            <a:spLocks noGrp="1"/>
          </p:cNvSpPr>
          <p:nvPr>
            <p:ph idx="1"/>
          </p:nvPr>
        </p:nvSpPr>
        <p:spPr/>
        <p:txBody>
          <a:bodyPr/>
          <a:lstStyle/>
          <a:p>
            <a:pPr marL="0" indent="0">
              <a:buNone/>
            </a:pPr>
            <a:r>
              <a:rPr lang="pl-PL" dirty="0"/>
              <a:t>Biznesplan (w przypadku, gdy operacja obejmuje zakres o którym mowa w §2 ust. 1, pkt 2-4 rozporządzenia LSR</a:t>
            </a:r>
            <a:r>
              <a:rPr lang="pl-PL" dirty="0" smtClean="0"/>
              <a:t>) </a:t>
            </a:r>
            <a:r>
              <a:rPr lang="pl-PL" dirty="0"/>
              <a:t>sporządzony </a:t>
            </a:r>
            <a:r>
              <a:rPr lang="pl-PL" dirty="0" smtClean="0"/>
              <a:t>powinien być na </a:t>
            </a:r>
            <a:r>
              <a:rPr lang="pl-PL" dirty="0"/>
              <a:t>formularzu udostępnionym przez UM </a:t>
            </a:r>
            <a:endParaRPr lang="pl-PL" dirty="0" smtClean="0"/>
          </a:p>
          <a:p>
            <a:pPr marL="0" indent="0">
              <a:buNone/>
            </a:pPr>
            <a:endParaRPr lang="pl-PL" dirty="0"/>
          </a:p>
          <a:p>
            <a:pPr marL="0" indent="0">
              <a:buNone/>
            </a:pPr>
            <a:r>
              <a:rPr lang="pl-PL" dirty="0" smtClean="0"/>
              <a:t>Załączony </a:t>
            </a:r>
            <a:r>
              <a:rPr lang="pl-PL" dirty="0"/>
              <a:t>do wniosku BP powinien być kompletnie wypełniony we wszystkich wymaganych polach, dotyczyć podmiotu ubiegającego się o pomoc, prowadzonej przez niego działalności oraz planowanej przez niego operacji.</a:t>
            </a:r>
          </a:p>
        </p:txBody>
      </p:sp>
    </p:spTree>
    <p:extLst>
      <p:ext uri="{BB962C8B-B14F-4D97-AF65-F5344CB8AC3E}">
        <p14:creationId xmlns:p14="http://schemas.microsoft.com/office/powerpoint/2010/main" xmlns="" val="1355971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b="1" dirty="0"/>
              <a:t>PRAWIDŁOWE WYPEŁNIENIE BIZNESPLANU</a:t>
            </a:r>
            <a:endParaRPr lang="pl-PL" dirty="0"/>
          </a:p>
        </p:txBody>
      </p:sp>
      <p:sp>
        <p:nvSpPr>
          <p:cNvPr id="3" name="Symbol zastępczy zawartości 2"/>
          <p:cNvSpPr>
            <a:spLocks noGrp="1"/>
          </p:cNvSpPr>
          <p:nvPr>
            <p:ph idx="1"/>
          </p:nvPr>
        </p:nvSpPr>
        <p:spPr>
          <a:xfrm>
            <a:off x="868680" y="1618366"/>
            <a:ext cx="10515600" cy="4975692"/>
          </a:xfrm>
        </p:spPr>
        <p:txBody>
          <a:bodyPr>
            <a:normAutofit fontScale="92500" lnSpcReduction="20000"/>
          </a:bodyPr>
          <a:lstStyle/>
          <a:p>
            <a:endParaRPr lang="pl-PL" dirty="0"/>
          </a:p>
          <a:p>
            <a:pPr marL="0" indent="0">
              <a:buNone/>
            </a:pPr>
            <a:r>
              <a:rPr lang="pl-PL" dirty="0"/>
              <a:t>BP wypełnia się w języku polskim. Zaleca się, aby dokument został wypełniony elektronicznie </a:t>
            </a:r>
            <a:r>
              <a:rPr lang="pl-PL" dirty="0" smtClean="0"/>
              <a:t>i wydrukowany</a:t>
            </a:r>
            <a:r>
              <a:rPr lang="pl-PL" dirty="0"/>
              <a:t>. ARiMR pracuje nad udostępnieniem elektronicznego formularza </a:t>
            </a:r>
            <a:r>
              <a:rPr lang="pl-PL" dirty="0" err="1"/>
              <a:t>WoPP</a:t>
            </a:r>
            <a:r>
              <a:rPr lang="pl-PL" dirty="0"/>
              <a:t> i BP.</a:t>
            </a:r>
          </a:p>
          <a:p>
            <a:pPr marL="0" indent="0">
              <a:buNone/>
            </a:pPr>
            <a:r>
              <a:rPr lang="pl-PL" dirty="0">
                <a:solidFill>
                  <a:srgbClr val="FF0000"/>
                </a:solidFill>
              </a:rPr>
              <a:t>•BP jest wypełniany w ścisłym powiązaniu z </a:t>
            </a:r>
            <a:r>
              <a:rPr lang="pl-PL" dirty="0" err="1">
                <a:solidFill>
                  <a:srgbClr val="FF0000"/>
                </a:solidFill>
              </a:rPr>
              <a:t>WoPP</a:t>
            </a:r>
            <a:r>
              <a:rPr lang="pl-PL" dirty="0">
                <a:solidFill>
                  <a:srgbClr val="FF0000"/>
                </a:solidFill>
              </a:rPr>
              <a:t>. Informacje zawarte w BP oraz </a:t>
            </a:r>
            <a:r>
              <a:rPr lang="pl-PL" dirty="0" err="1">
                <a:solidFill>
                  <a:srgbClr val="FF0000"/>
                </a:solidFill>
              </a:rPr>
              <a:t>WoPP</a:t>
            </a:r>
            <a:r>
              <a:rPr lang="pl-PL" dirty="0">
                <a:solidFill>
                  <a:srgbClr val="FF0000"/>
                </a:solidFill>
              </a:rPr>
              <a:t> muszą być ze sobą zgodne (planowane koszty –zakres i wysokość, kwota pomocy, terminy realizacji operacji, liczba miejsc pracy, wielkość firmy, cele projektu, zakres i opis operacji, lokalizacja i zaplecze, itd.).</a:t>
            </a:r>
          </a:p>
          <a:p>
            <a:pPr marL="0" indent="0">
              <a:buNone/>
            </a:pPr>
            <a:r>
              <a:rPr lang="pl-PL" dirty="0"/>
              <a:t>•Podmiot ubiegający się o przyznanie pomocy musi wypełnić wszystkie pola w BP. Jeśli jakieś pytanie/polecenie go nie dotyczy, musi wpisać „nie dotyczy”.</a:t>
            </a:r>
          </a:p>
          <a:p>
            <a:pPr marL="0" indent="0">
              <a:buNone/>
            </a:pPr>
            <a:r>
              <a:rPr lang="pl-PL" dirty="0"/>
              <a:t>•Nie można zmieniać formatu BP (usuwać poszczególnych punktów, tabel bądź kolumn). W przypadku zbyt małej liczby wierszy w poszczególnych podpunktach BP można dodać dodatkowe pozycje.</a:t>
            </a:r>
          </a:p>
          <a:p>
            <a:pPr marL="0" indent="0">
              <a:buNone/>
            </a:pPr>
            <a:r>
              <a:rPr lang="pl-PL" dirty="0">
                <a:solidFill>
                  <a:srgbClr val="FF0000"/>
                </a:solidFill>
              </a:rPr>
              <a:t>•Złożenie niewypełnionego bądź częściowo wypełnionego formularza BP traktowane będzie tak, jak brak BP. W razie stwierdzenia, że nie załączono BP lub BP zawiera braki lub oczywiste omyłki, podmiot ubiegający się o przyznanie pomocy będzie wezwany do usunięcia tych braków lub poprawienia oczywistych omyłek w terminie 7 dni, od dnia doręczenia wezwania, pod rygorem pozostawienia wniosku bez rozpatrzenia.</a:t>
            </a:r>
          </a:p>
          <a:p>
            <a:pPr marL="0" indent="0">
              <a:buNone/>
            </a:pPr>
            <a:r>
              <a:rPr lang="pl-PL" dirty="0">
                <a:solidFill>
                  <a:srgbClr val="FF0000"/>
                </a:solidFill>
              </a:rPr>
              <a:t>•W celu prawidłowej weryfikacji niektórych założeń –podmiot ubiegający się o przyznanie pomocy powinien dołączyć analizy własne np. dotyczące prognozy sprzedaży, ustalenia ceny średniej, czy szacunki dotyczące kosztów w ujęciu ilościowym. </a:t>
            </a:r>
          </a:p>
          <a:p>
            <a:endParaRPr lang="pl-PL" dirty="0"/>
          </a:p>
        </p:txBody>
      </p:sp>
    </p:spTree>
    <p:extLst>
      <p:ext uri="{BB962C8B-B14F-4D97-AF65-F5344CB8AC3E}">
        <p14:creationId xmlns:p14="http://schemas.microsoft.com/office/powerpoint/2010/main" xmlns="" val="37581924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b="1" dirty="0" smtClean="0"/>
              <a:t>WSKAZÓWKI PRZY WYPEŁNIENIU BIZNESPLANU</a:t>
            </a:r>
            <a:endParaRPr lang="pl-PL" dirty="0"/>
          </a:p>
        </p:txBody>
      </p:sp>
      <p:sp>
        <p:nvSpPr>
          <p:cNvPr id="3" name="Symbol zastępczy zawartości 2"/>
          <p:cNvSpPr>
            <a:spLocks noGrp="1"/>
          </p:cNvSpPr>
          <p:nvPr>
            <p:ph idx="1"/>
          </p:nvPr>
        </p:nvSpPr>
        <p:spPr/>
        <p:txBody>
          <a:bodyPr>
            <a:normAutofit fontScale="92500" lnSpcReduction="20000"/>
          </a:bodyPr>
          <a:lstStyle/>
          <a:p>
            <a:pPr marL="0" indent="0">
              <a:buNone/>
            </a:pPr>
            <a:r>
              <a:rPr lang="pl-PL" dirty="0"/>
              <a:t>BP powinien zostać sporządzony przy założeniu stałego poziomu cen, zarówno na produkty, jak i koszty, jeśli jest to możliwe. </a:t>
            </a:r>
          </a:p>
          <a:p>
            <a:pPr marL="0" indent="0">
              <a:buNone/>
            </a:pPr>
            <a:r>
              <a:rPr lang="pl-PL" dirty="0"/>
              <a:t>Zmiany cen jednostkowych możliwe są jako następstwo zmian jakościowych będących efektem zakupu nowych maszyn i urządzeń np. wzrost cen sprzedaży produktów wynika z poprawy ich jakości po wdrożeniu nowej technologii produkcji.</a:t>
            </a:r>
          </a:p>
          <a:p>
            <a:pPr marL="0" indent="0">
              <a:buNone/>
            </a:pPr>
            <a:r>
              <a:rPr lang="pl-PL" dirty="0"/>
              <a:t>Dane dotyczące płatności końcowej powinny być odzwierciedlone w bilansie oraz rachunku zysków i strat.</a:t>
            </a:r>
          </a:p>
          <a:p>
            <a:pPr marL="0" indent="0">
              <a:buNone/>
            </a:pPr>
            <a:r>
              <a:rPr lang="pl-PL" dirty="0"/>
              <a:t>Weryfikacji poprawności zakładanych terminów realizacji operacji.</a:t>
            </a:r>
          </a:p>
          <a:p>
            <a:pPr marL="0" indent="0">
              <a:buNone/>
            </a:pPr>
            <a:r>
              <a:rPr lang="pl-PL" dirty="0"/>
              <a:t>•</a:t>
            </a:r>
            <a:r>
              <a:rPr lang="pl-PL" b="1" dirty="0"/>
              <a:t>Rok n</a:t>
            </a:r>
            <a:r>
              <a:rPr lang="pl-PL" dirty="0"/>
              <a:t>: rok dokonania przez ARiMR płatności końcowej w ramach operacji</a:t>
            </a:r>
          </a:p>
          <a:p>
            <a:pPr marL="0" indent="0">
              <a:buNone/>
            </a:pPr>
            <a:r>
              <a:rPr lang="pl-PL" dirty="0"/>
              <a:t>•</a:t>
            </a:r>
            <a:r>
              <a:rPr lang="pl-PL" b="1" dirty="0"/>
              <a:t>Rok n-1 i Rok n-2</a:t>
            </a:r>
            <a:r>
              <a:rPr lang="pl-PL" dirty="0"/>
              <a:t>: dozwolone lata realizacji operacji</a:t>
            </a:r>
          </a:p>
          <a:p>
            <a:pPr marL="0" indent="0">
              <a:buNone/>
            </a:pPr>
            <a:r>
              <a:rPr lang="pl-PL" dirty="0"/>
              <a:t>•</a:t>
            </a:r>
            <a:r>
              <a:rPr lang="pl-PL" b="1" dirty="0"/>
              <a:t>Rok n+1 i Rok n+2</a:t>
            </a:r>
            <a:r>
              <a:rPr lang="pl-PL" dirty="0"/>
              <a:t>: dotyczy podejmowania i rozwijania działalności gospodarczej</a:t>
            </a:r>
          </a:p>
          <a:p>
            <a:pPr marL="0" indent="0">
              <a:buNone/>
            </a:pPr>
            <a:r>
              <a:rPr lang="pl-PL" dirty="0"/>
              <a:t>•</a:t>
            </a:r>
            <a:r>
              <a:rPr lang="pl-PL" b="1" dirty="0"/>
              <a:t>Rok n+3</a:t>
            </a:r>
            <a:r>
              <a:rPr lang="pl-PL" dirty="0"/>
              <a:t>: dotyczy rozwijania działalności gospodarczej </a:t>
            </a:r>
          </a:p>
          <a:p>
            <a:pPr marL="0" indent="0">
              <a:buNone/>
            </a:pPr>
            <a:endParaRPr lang="pl-PL" dirty="0"/>
          </a:p>
        </p:txBody>
      </p:sp>
    </p:spTree>
    <p:extLst>
      <p:ext uri="{BB962C8B-B14F-4D97-AF65-F5344CB8AC3E}">
        <p14:creationId xmlns:p14="http://schemas.microsoft.com/office/powerpoint/2010/main" xmlns="" val="4696331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a:t>I. INFORMACJE DOTYCZĄCE PODMIOTU UBIEGAJĄCEGO SIĘ O PRZYZNANIE POMOCY </a:t>
            </a:r>
            <a:endParaRPr lang="pl-PL" dirty="0"/>
          </a:p>
        </p:txBody>
      </p:sp>
      <p:pic>
        <p:nvPicPr>
          <p:cNvPr id="7" name="Symbol zastępczy zawartości 6"/>
          <p:cNvPicPr>
            <a:picLocks noGrp="1" noChangeAspect="1"/>
          </p:cNvPicPr>
          <p:nvPr>
            <p:ph idx="1"/>
          </p:nvPr>
        </p:nvPicPr>
        <p:blipFill>
          <a:blip r:embed="rId2" cstate="print"/>
          <a:stretch>
            <a:fillRect/>
          </a:stretch>
        </p:blipFill>
        <p:spPr>
          <a:xfrm>
            <a:off x="1021136" y="1933528"/>
            <a:ext cx="6276975" cy="1266825"/>
          </a:xfrm>
          <a:prstGeom prst="rect">
            <a:avLst/>
          </a:prstGeom>
        </p:spPr>
      </p:pic>
      <p:sp>
        <p:nvSpPr>
          <p:cNvPr id="8" name="Prostokąt 7"/>
          <p:cNvSpPr/>
          <p:nvPr/>
        </p:nvSpPr>
        <p:spPr>
          <a:xfrm>
            <a:off x="1021136" y="3712312"/>
            <a:ext cx="10615052" cy="1938992"/>
          </a:xfrm>
          <a:prstGeom prst="rect">
            <a:avLst/>
          </a:prstGeom>
        </p:spPr>
        <p:txBody>
          <a:bodyPr wrap="square">
            <a:spAutoFit/>
          </a:bodyPr>
          <a:lstStyle/>
          <a:p>
            <a:r>
              <a:rPr lang="pl-PL" sz="2400" b="0" i="0" u="none" strike="noStrike" baseline="0" dirty="0" smtClean="0">
                <a:solidFill>
                  <a:srgbClr val="000000"/>
                </a:solidFill>
                <a:latin typeface="Calibri" panose="020F0502020204030204" pitchFamily="34" charset="0"/>
              </a:rPr>
              <a:t>Nazwisko i imię / nazwa podmiotu ubiegającego się o przyznanie pomocy oraz nr identyfikacyjny powinny być zgodne z danymi zawartymi we wniosku. </a:t>
            </a:r>
          </a:p>
          <a:p>
            <a:endParaRPr lang="pl-PL" sz="2400" b="0" i="0" u="none" strike="noStrike" baseline="0" dirty="0" smtClean="0">
              <a:solidFill>
                <a:srgbClr val="000000"/>
              </a:solidFill>
              <a:latin typeface="Calibri" panose="020F0502020204030204" pitchFamily="34" charset="0"/>
            </a:endParaRPr>
          </a:p>
          <a:p>
            <a:r>
              <a:rPr lang="pl-PL" sz="2400" b="0" i="0" u="none" strike="noStrike" baseline="0" dirty="0" smtClean="0">
                <a:solidFill>
                  <a:srgbClr val="000000"/>
                </a:solidFill>
                <a:latin typeface="Calibri" panose="020F0502020204030204" pitchFamily="34" charset="0"/>
              </a:rPr>
              <a:t>Pozostałe dane podmiotu ubiegającego się o przyznanie pomocy są zamieszczane we </a:t>
            </a:r>
            <a:r>
              <a:rPr lang="pl-PL" sz="2400" b="0" i="0" u="none" strike="noStrike" baseline="0" dirty="0" err="1" smtClean="0">
                <a:solidFill>
                  <a:srgbClr val="000000"/>
                </a:solidFill>
                <a:latin typeface="Calibri" panose="020F0502020204030204" pitchFamily="34" charset="0"/>
              </a:rPr>
              <a:t>WoPP</a:t>
            </a:r>
            <a:r>
              <a:rPr lang="pl-PL" sz="2400" b="0" i="0" u="none" strike="noStrike" baseline="0" dirty="0" smtClean="0">
                <a:solidFill>
                  <a:srgbClr val="000000"/>
                </a:solidFill>
                <a:latin typeface="Calibri" panose="020F0502020204030204" pitchFamily="34" charset="0"/>
              </a:rPr>
              <a:t>. </a:t>
            </a:r>
            <a:endParaRPr lang="pl-PL" sz="2400" dirty="0"/>
          </a:p>
        </p:txBody>
      </p:sp>
    </p:spTree>
    <p:extLst>
      <p:ext uri="{BB962C8B-B14F-4D97-AF65-F5344CB8AC3E}">
        <p14:creationId xmlns:p14="http://schemas.microsoft.com/office/powerpoint/2010/main" xmlns="" val="4874490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a:t>	</a:t>
            </a:r>
            <a:r>
              <a:rPr lang="pl-PL" dirty="0" smtClean="0"/>
              <a:t>Spis treści</a:t>
            </a:r>
            <a:endParaRPr lang="pl-PL" dirty="0"/>
          </a:p>
        </p:txBody>
      </p:sp>
      <p:sp>
        <p:nvSpPr>
          <p:cNvPr id="3" name="Symbol zastępczy zawartości 2"/>
          <p:cNvSpPr>
            <a:spLocks noGrp="1"/>
          </p:cNvSpPr>
          <p:nvPr>
            <p:ph idx="1"/>
          </p:nvPr>
        </p:nvSpPr>
        <p:spPr>
          <a:xfrm>
            <a:off x="1097280" y="2920555"/>
            <a:ext cx="10058400" cy="1651445"/>
          </a:xfrm>
        </p:spPr>
        <p:txBody>
          <a:bodyPr>
            <a:normAutofit/>
          </a:bodyPr>
          <a:lstStyle/>
          <a:p>
            <a:r>
              <a:rPr lang="pl-PL" sz="4800" dirty="0" smtClean="0"/>
              <a:t>1. </a:t>
            </a:r>
            <a:r>
              <a:rPr lang="pl-PL" sz="4800" dirty="0"/>
              <a:t>Warunki dostępu</a:t>
            </a:r>
          </a:p>
          <a:p>
            <a:r>
              <a:rPr lang="pl-PL" sz="4800" dirty="0" smtClean="0"/>
              <a:t>2. Biznes plan</a:t>
            </a:r>
          </a:p>
        </p:txBody>
      </p:sp>
    </p:spTree>
    <p:extLst>
      <p:ext uri="{BB962C8B-B14F-4D97-AF65-F5344CB8AC3E}">
        <p14:creationId xmlns:p14="http://schemas.microsoft.com/office/powerpoint/2010/main" xmlns="" val="4932794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a:t>2.1. POTENCJAŁ, WYKSZTAŁCENIE I DOŚWIADCZENIE PODMIOTU UBIEGAJĄCEGO SIĘ O PRZYZNANIE POMOCY </a:t>
            </a:r>
            <a:endParaRPr lang="pl-PL" dirty="0"/>
          </a:p>
        </p:txBody>
      </p:sp>
      <p:sp>
        <p:nvSpPr>
          <p:cNvPr id="5" name="Symbol zastępczy zawartości 4"/>
          <p:cNvSpPr>
            <a:spLocks noGrp="1"/>
          </p:cNvSpPr>
          <p:nvPr>
            <p:ph idx="1"/>
          </p:nvPr>
        </p:nvSpPr>
        <p:spPr>
          <a:xfrm>
            <a:off x="3424518" y="1825624"/>
            <a:ext cx="7942729" cy="5032376"/>
          </a:xfrm>
        </p:spPr>
        <p:txBody>
          <a:bodyPr>
            <a:normAutofit/>
          </a:bodyPr>
          <a:lstStyle/>
          <a:p>
            <a:pPr marL="0" indent="0">
              <a:buNone/>
            </a:pPr>
            <a:r>
              <a:rPr lang="pl-PL" dirty="0" smtClean="0"/>
              <a:t>Część dotyczy </a:t>
            </a:r>
            <a:r>
              <a:rPr lang="pl-PL" dirty="0"/>
              <a:t>operacji polegających na </a:t>
            </a:r>
            <a:r>
              <a:rPr lang="pl-PL" dirty="0" smtClean="0"/>
              <a:t>rozwijaniu </a:t>
            </a:r>
            <a:r>
              <a:rPr lang="pl-PL" dirty="0"/>
              <a:t>działalności gospodarczej. </a:t>
            </a:r>
          </a:p>
          <a:p>
            <a:pPr marL="0" indent="0">
              <a:buNone/>
            </a:pPr>
            <a:r>
              <a:rPr lang="pl-PL" dirty="0"/>
              <a:t>W pkt. 1 Wnioskodawca pokazuje doświadczenie w realizacji projektów o charakterze podobnym do operacji, którą zamierza realizować. </a:t>
            </a:r>
          </a:p>
          <a:p>
            <a:pPr marL="0" indent="0">
              <a:buNone/>
            </a:pPr>
            <a:r>
              <a:rPr lang="pl-PL" dirty="0"/>
              <a:t>W pkt. 2 Wnioskodawca pokazuje wykształcenie (poziom wykształcenia, nazwa uczelni, kierunek, zdobyty tytuł itp.) lub odbyte kursy i szkolenia (ukończone kursy i szkolenia mogące mieć wpływ na planowane przedsięwzięcie, o tematyce ekonomicznej, marketingowej itp. jak i związane z branżą, w której prowadzona będzie działalność), lub doświadczenie zawodowe, lub inne posiadane umiejętności mające znaczenie w stosunku do planowanej operacji. </a:t>
            </a:r>
          </a:p>
          <a:p>
            <a:pPr marL="0" indent="0">
              <a:buNone/>
            </a:pPr>
            <a:r>
              <a:rPr lang="pl-PL" dirty="0"/>
              <a:t>W pkt. 3 Wnioskodawca opisuje działalność, którą wykonuje, bezpośrednio związaną z planowaną do realizacji operacją. </a:t>
            </a:r>
          </a:p>
          <a:p>
            <a:pPr marL="0" indent="0">
              <a:buNone/>
            </a:pPr>
            <a:r>
              <a:rPr lang="pl-PL" dirty="0">
                <a:solidFill>
                  <a:srgbClr val="FF0000"/>
                </a:solidFill>
              </a:rPr>
              <a:t>Powyższe warunki będą potwierdzane dokumentami stanowiącymi załącznik do </a:t>
            </a:r>
            <a:r>
              <a:rPr lang="pl-PL" dirty="0" err="1">
                <a:solidFill>
                  <a:srgbClr val="FF0000"/>
                </a:solidFill>
              </a:rPr>
              <a:t>WoPP</a:t>
            </a:r>
            <a:r>
              <a:rPr lang="pl-PL" dirty="0">
                <a:solidFill>
                  <a:srgbClr val="FF0000"/>
                </a:solidFill>
              </a:rPr>
              <a:t>. </a:t>
            </a:r>
          </a:p>
        </p:txBody>
      </p:sp>
      <p:pic>
        <p:nvPicPr>
          <p:cNvPr id="6" name="Obraz 5"/>
          <p:cNvPicPr>
            <a:picLocks noChangeAspect="1"/>
          </p:cNvPicPr>
          <p:nvPr/>
        </p:nvPicPr>
        <p:blipFill>
          <a:blip r:embed="rId2" cstate="print"/>
          <a:stretch>
            <a:fillRect/>
          </a:stretch>
        </p:blipFill>
        <p:spPr>
          <a:xfrm>
            <a:off x="-164005" y="1825624"/>
            <a:ext cx="3588523" cy="4754469"/>
          </a:xfrm>
          <a:prstGeom prst="rect">
            <a:avLst/>
          </a:prstGeom>
        </p:spPr>
      </p:pic>
    </p:spTree>
    <p:extLst>
      <p:ext uri="{BB962C8B-B14F-4D97-AF65-F5344CB8AC3E}">
        <p14:creationId xmlns:p14="http://schemas.microsoft.com/office/powerpoint/2010/main" xmlns="" val="20392097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smtClean="0"/>
              <a:t>2.2. POSIADANE ZASOBY, KTÓRE BĘDĄ WYKORZYSTANE DO PROWADZONEJ DZIAŁALNOŚĆ GOSPODARCZEJ </a:t>
            </a:r>
            <a:endParaRPr lang="pl-PL" dirty="0"/>
          </a:p>
        </p:txBody>
      </p:sp>
      <p:sp>
        <p:nvSpPr>
          <p:cNvPr id="3" name="Symbol zastępczy zawartości 2"/>
          <p:cNvSpPr>
            <a:spLocks noGrp="1"/>
          </p:cNvSpPr>
          <p:nvPr>
            <p:ph idx="1"/>
          </p:nvPr>
        </p:nvSpPr>
        <p:spPr>
          <a:xfrm>
            <a:off x="4728882" y="1825624"/>
            <a:ext cx="7463118" cy="4826187"/>
          </a:xfrm>
        </p:spPr>
        <p:txBody>
          <a:bodyPr>
            <a:normAutofit/>
          </a:bodyPr>
          <a:lstStyle/>
          <a:p>
            <a:endParaRPr lang="pl-PL" dirty="0"/>
          </a:p>
          <a:p>
            <a:pPr marL="0" indent="0">
              <a:buNone/>
            </a:pPr>
            <a:r>
              <a:rPr lang="pl-PL" dirty="0"/>
              <a:t>• W tabeli należy opisać rodzaj majątku (np. grunty, budynki i budowle, maszyny i urządzenia, środki transportu, wartości niematerialne i prawne) oraz doprecyzować odpowiednio rodzaj (typ) majątku, jego lokalizację, powierzchnię/kubaturę, rok produkcji lub stan techniczny. </a:t>
            </a:r>
          </a:p>
          <a:p>
            <a:pPr marL="0" indent="0">
              <a:buNone/>
            </a:pPr>
            <a:r>
              <a:rPr lang="pl-PL" dirty="0"/>
              <a:t>• Dodatkowo należy wskazać tytuł prawny oraz szacowaną wartość lub wartość księgową. </a:t>
            </a:r>
          </a:p>
          <a:p>
            <a:pPr marL="0" indent="0">
              <a:buNone/>
            </a:pPr>
            <a:r>
              <a:rPr lang="pl-PL" dirty="0"/>
              <a:t>• W przypadku majątku obejmującego maszyny / urządzenia / środki transportu należy wpisać ich nazwę i typ, rok produkcji oraz stan techniczny (bardzo dobry, dobry, średni, zły). </a:t>
            </a:r>
          </a:p>
          <a:p>
            <a:pPr marL="0" indent="0">
              <a:buNone/>
            </a:pPr>
            <a:r>
              <a:rPr lang="pl-PL" dirty="0"/>
              <a:t>• Weryfikacja – na podstawie złożonych dokumentów lub w miejscu realizacji operacji. </a:t>
            </a:r>
          </a:p>
          <a:p>
            <a:endParaRPr lang="pl-PL" dirty="0"/>
          </a:p>
        </p:txBody>
      </p:sp>
      <p:pic>
        <p:nvPicPr>
          <p:cNvPr id="4" name="Obraz 3"/>
          <p:cNvPicPr>
            <a:picLocks noChangeAspect="1"/>
          </p:cNvPicPr>
          <p:nvPr/>
        </p:nvPicPr>
        <p:blipFill>
          <a:blip r:embed="rId2" cstate="print"/>
          <a:stretch>
            <a:fillRect/>
          </a:stretch>
        </p:blipFill>
        <p:spPr>
          <a:xfrm>
            <a:off x="0" y="2495643"/>
            <a:ext cx="4448175" cy="3486150"/>
          </a:xfrm>
          <a:prstGeom prst="rect">
            <a:avLst/>
          </a:prstGeom>
        </p:spPr>
      </p:pic>
    </p:spTree>
    <p:extLst>
      <p:ext uri="{BB962C8B-B14F-4D97-AF65-F5344CB8AC3E}">
        <p14:creationId xmlns:p14="http://schemas.microsoft.com/office/powerpoint/2010/main" xmlns="" val="31607524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a:t>2.3. </a:t>
            </a:r>
            <a:r>
              <a:rPr lang="pl-PL" b="1" dirty="0" smtClean="0"/>
              <a:t>STAN PRZYGOTOWAŃ DO PODJĘCIA/ROZWIJANIA DZIAŁALNOŚCI I JEJ WYKONYWANIA</a:t>
            </a:r>
            <a:endParaRPr lang="pl-PL" dirty="0"/>
          </a:p>
        </p:txBody>
      </p:sp>
      <p:sp>
        <p:nvSpPr>
          <p:cNvPr id="3" name="Symbol zastępczy zawartości 2"/>
          <p:cNvSpPr>
            <a:spLocks noGrp="1"/>
          </p:cNvSpPr>
          <p:nvPr>
            <p:ph idx="1"/>
          </p:nvPr>
        </p:nvSpPr>
        <p:spPr/>
        <p:txBody>
          <a:bodyPr/>
          <a:lstStyle/>
          <a:p>
            <a:pPr marL="0" indent="0">
              <a:buNone/>
            </a:pPr>
            <a:r>
              <a:rPr lang="pl-PL" dirty="0" smtClean="0"/>
              <a:t>W tej części należy </a:t>
            </a:r>
            <a:r>
              <a:rPr lang="pl-PL" dirty="0"/>
              <a:t>opisać stan przygotowań do podjęcia/rozwijania działalności gospodarczej i jej wykonywania. </a:t>
            </a:r>
          </a:p>
          <a:p>
            <a:pPr marL="0" indent="0">
              <a:buNone/>
            </a:pPr>
            <a:r>
              <a:rPr lang="pl-PL" dirty="0"/>
              <a:t>Należy </a:t>
            </a:r>
            <a:r>
              <a:rPr lang="pl-PL" dirty="0" smtClean="0"/>
              <a:t>również opisać </a:t>
            </a:r>
            <a:r>
              <a:rPr lang="pl-PL" dirty="0"/>
              <a:t>wyposażenie i infrastrukturę pomieszczeń (wykazaną </a:t>
            </a:r>
            <a:r>
              <a:rPr lang="pl-PL" dirty="0" smtClean="0"/>
              <a:t>we wcześniejszej części), </a:t>
            </a:r>
            <a:r>
              <a:rPr lang="pl-PL" dirty="0"/>
              <a:t>jeśli podmiot ubiegający się o przyznanie pomocy dysponuje już odpowiednim lokalem na potrzeby prowadzenia działalności 	</a:t>
            </a:r>
          </a:p>
          <a:p>
            <a:endParaRPr lang="pl-PL" dirty="0"/>
          </a:p>
        </p:txBody>
      </p:sp>
    </p:spTree>
    <p:extLst>
      <p:ext uri="{BB962C8B-B14F-4D97-AF65-F5344CB8AC3E}">
        <p14:creationId xmlns:p14="http://schemas.microsoft.com/office/powerpoint/2010/main" xmlns="" val="248088203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59043" y="1600367"/>
            <a:ext cx="10515600" cy="1325563"/>
          </a:xfrm>
        </p:spPr>
        <p:txBody>
          <a:bodyPr>
            <a:normAutofit fontScale="90000"/>
          </a:bodyPr>
          <a:lstStyle/>
          <a:p>
            <a:r>
              <a:rPr lang="pl-PL" b="1" dirty="0"/>
              <a:t>III. Wskazanie celów pośrednich i końcowych, w tym zakładanego ilościowego i wartościowego poziomu sprzedaży produktów lub usług </a:t>
            </a:r>
            <a:r>
              <a:rPr lang="pl-PL" dirty="0"/>
              <a:t/>
            </a:r>
            <a:br>
              <a:rPr lang="pl-PL" dirty="0"/>
            </a:br>
            <a:r>
              <a:rPr lang="pl-PL" b="1" dirty="0"/>
              <a:t>3.1. Cele pośrednie i końcowe operacji oraz motywy realizacji operacji </a:t>
            </a:r>
            <a:endParaRPr lang="pl-PL" dirty="0"/>
          </a:p>
        </p:txBody>
      </p:sp>
      <p:sp>
        <p:nvSpPr>
          <p:cNvPr id="3" name="Symbol zastępczy zawartości 2"/>
          <p:cNvSpPr>
            <a:spLocks noGrp="1"/>
          </p:cNvSpPr>
          <p:nvPr>
            <p:ph idx="1"/>
          </p:nvPr>
        </p:nvSpPr>
        <p:spPr>
          <a:xfrm>
            <a:off x="838200" y="3798804"/>
            <a:ext cx="10515600" cy="4351338"/>
          </a:xfrm>
        </p:spPr>
        <p:txBody>
          <a:bodyPr/>
          <a:lstStyle/>
          <a:p>
            <a:pPr marL="0" indent="0">
              <a:buNone/>
            </a:pPr>
            <a:r>
              <a:rPr lang="pl-PL" dirty="0"/>
              <a:t>Należy wskazać, jakie cele pośrednie i końcowe podmiot ubiegający się o przyznanie pomocy planuje osiągnąć dzięki realizacji operacji (jakie są motywy założenia / rozwijania firmy / potrzeby finansowe). </a:t>
            </a:r>
          </a:p>
          <a:p>
            <a:pPr marL="0" indent="0">
              <a:buNone/>
            </a:pPr>
            <a:r>
              <a:rPr lang="pl-PL" dirty="0"/>
              <a:t>Należy podkreślić, iż za cel pośredni lub końcowy realizacji operacji nie można uznać np. zakupu maszyn. Zakres rzeczowy operacji nie stanowi celu samego w sobie, lecz jest środkiem, za pomocą którego właściwy cel pośredni i końcowy operacji może zostać osiągnięty. </a:t>
            </a:r>
            <a:r>
              <a:rPr lang="pl-PL" dirty="0" smtClean="0"/>
              <a:t>(patrz przykładowe cele BP)</a:t>
            </a:r>
            <a:r>
              <a:rPr lang="pl-PL" dirty="0"/>
              <a:t>	</a:t>
            </a:r>
          </a:p>
          <a:p>
            <a:endParaRPr lang="pl-PL" dirty="0"/>
          </a:p>
        </p:txBody>
      </p:sp>
    </p:spTree>
    <p:extLst>
      <p:ext uri="{BB962C8B-B14F-4D97-AF65-F5344CB8AC3E}">
        <p14:creationId xmlns:p14="http://schemas.microsoft.com/office/powerpoint/2010/main" xmlns="" val="13565940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a:t>3.2. </a:t>
            </a:r>
            <a:r>
              <a:rPr lang="pl-PL" b="1" dirty="0" smtClean="0"/>
              <a:t>ZAKŁADANY ILOŚCIOWY I WARTOŚCIOWY POZIOM SPRZEDAŻY PRODUKTÓW, USŁUG LUB TOWARÓW</a:t>
            </a:r>
            <a:endParaRPr lang="pl-PL" dirty="0"/>
          </a:p>
        </p:txBody>
      </p:sp>
      <p:pic>
        <p:nvPicPr>
          <p:cNvPr id="4" name="Symbol zastępczy zawartości 3"/>
          <p:cNvPicPr>
            <a:picLocks noGrp="1" noChangeAspect="1"/>
          </p:cNvPicPr>
          <p:nvPr>
            <p:ph idx="1"/>
          </p:nvPr>
        </p:nvPicPr>
        <p:blipFill>
          <a:blip r:embed="rId2" cstate="print"/>
          <a:stretch>
            <a:fillRect/>
          </a:stretch>
        </p:blipFill>
        <p:spPr>
          <a:xfrm>
            <a:off x="219826" y="2691105"/>
            <a:ext cx="3667125" cy="2524125"/>
          </a:xfrm>
          <a:prstGeom prst="rect">
            <a:avLst/>
          </a:prstGeom>
        </p:spPr>
      </p:pic>
      <p:sp>
        <p:nvSpPr>
          <p:cNvPr id="5" name="Symbol zastępczy zawartości 2"/>
          <p:cNvSpPr txBox="1">
            <a:spLocks/>
          </p:cNvSpPr>
          <p:nvPr/>
        </p:nvSpPr>
        <p:spPr>
          <a:xfrm>
            <a:off x="4443664" y="1857376"/>
            <a:ext cx="7587915" cy="4687803"/>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pl-PL" dirty="0" smtClean="0"/>
              <a:t>•Wnioskodawca określa planowany ilościowy i wartościowy poziom sprzedaży produktów lub usług do dnia, w którym upłynie rok od planowanego dnia wypłaty płatności końcowej</a:t>
            </a:r>
            <a:r>
              <a:rPr lang="pl-PL" i="1" dirty="0" smtClean="0"/>
              <a:t>(Przewidywana data dokonania płatności ostatecznej –powyżej Tabeli 3.2). </a:t>
            </a:r>
            <a:endParaRPr lang="pl-PL" dirty="0" smtClean="0"/>
          </a:p>
          <a:p>
            <a:pPr marL="0" indent="0">
              <a:buFont typeface="Arial" panose="020B0604020202020204" pitchFamily="34" charset="0"/>
              <a:buNone/>
            </a:pPr>
            <a:r>
              <a:rPr lang="pl-PL" dirty="0" smtClean="0"/>
              <a:t>•Podana wartość pozostaje w korelacji z Tabelą 9.1 </a:t>
            </a:r>
            <a:r>
              <a:rPr lang="pl-PL" i="1" dirty="0" smtClean="0"/>
              <a:t>Prognoza poziomu cen i wielkości sprzedaży</a:t>
            </a:r>
            <a:r>
              <a:rPr lang="pl-PL" dirty="0" smtClean="0"/>
              <a:t>, przy czym dane w Tabeli 9.1 dotyczą okresów obrachunkowych, a dane w Tabeli 3.2 dotyczą pełnego roku od przewidywanej daty dokonania przez ARiMR płatności ostatecznej. </a:t>
            </a:r>
          </a:p>
          <a:p>
            <a:pPr marL="0" indent="0">
              <a:buFont typeface="Arial" panose="020B0604020202020204" pitchFamily="34" charset="0"/>
              <a:buNone/>
            </a:pPr>
            <a:r>
              <a:rPr lang="pl-PL" dirty="0" smtClean="0">
                <a:solidFill>
                  <a:srgbClr val="FF0000"/>
                </a:solidFill>
              </a:rPr>
              <a:t>•Tabela 3.2 będzie podstawą weryfikacji, czy został osiągnięty 30% (ilościowy lub wartościowy) poziom sprzedaży określony w umowie.</a:t>
            </a:r>
            <a:endParaRPr lang="pl-PL" dirty="0">
              <a:solidFill>
                <a:srgbClr val="FF0000"/>
              </a:solidFill>
            </a:endParaRPr>
          </a:p>
        </p:txBody>
      </p:sp>
    </p:spTree>
    <p:extLst>
      <p:ext uri="{BB962C8B-B14F-4D97-AF65-F5344CB8AC3E}">
        <p14:creationId xmlns:p14="http://schemas.microsoft.com/office/powerpoint/2010/main" xmlns="" val="26309834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a:t>4.1. OPIS PLANOWANEJ OPERACJI –OGÓLNE INFORMACJE O PLANOWANEJ DZIAŁALNOŚCI GOSPODARCZEJ </a:t>
            </a:r>
            <a:endParaRPr lang="pl-PL" dirty="0"/>
          </a:p>
        </p:txBody>
      </p:sp>
      <p:sp>
        <p:nvSpPr>
          <p:cNvPr id="3" name="Symbol zastępczy zawartości 2"/>
          <p:cNvSpPr>
            <a:spLocks noGrp="1"/>
          </p:cNvSpPr>
          <p:nvPr>
            <p:ph idx="1"/>
          </p:nvPr>
        </p:nvSpPr>
        <p:spPr/>
        <p:txBody>
          <a:bodyPr>
            <a:normAutofit fontScale="92500" lnSpcReduction="20000"/>
          </a:bodyPr>
          <a:lstStyle/>
          <a:p>
            <a:r>
              <a:rPr lang="pl-PL" dirty="0" smtClean="0"/>
              <a:t>Podmiot </a:t>
            </a:r>
            <a:r>
              <a:rPr lang="pl-PL" dirty="0"/>
              <a:t>podaje przewidywaną nazwę (w przypadku podejmowania działalności gospodarczej) lub nazwę działalności gospodarczej (w pozostałych przypadkach).</a:t>
            </a:r>
          </a:p>
          <a:p>
            <a:r>
              <a:rPr lang="pl-PL" dirty="0" smtClean="0"/>
              <a:t>Podmiot </a:t>
            </a:r>
            <a:r>
              <a:rPr lang="pl-PL" dirty="0"/>
              <a:t>podaje planowaną datę lub </a:t>
            </a:r>
            <a:r>
              <a:rPr lang="pl-PL" dirty="0" smtClean="0"/>
              <a:t>datę rozpoczęcia </a:t>
            </a:r>
            <a:r>
              <a:rPr lang="pl-PL" dirty="0"/>
              <a:t>działalności gospodarczej (zgodnie z wpisem do KRS lub EDG).</a:t>
            </a:r>
          </a:p>
          <a:p>
            <a:r>
              <a:rPr lang="pl-PL" dirty="0"/>
              <a:t>Przez działalność rozwijaną należy rozumieć sytuację, w której wnioskodawca posiada status przedsiębiorcy</a:t>
            </a:r>
            <a:r>
              <a:rPr lang="pl-PL" dirty="0" smtClean="0"/>
              <a:t>, tj</a:t>
            </a:r>
            <a:r>
              <a:rPr lang="pl-PL" dirty="0"/>
              <a:t>. planuje inwestycje związane z zarejestrowanym już rodzajem działalności (PKD) lub rozwija swoją działalność o nową branżę(działając na rynku min. 365 dni w ostatnich trzech latach poprzedzających złożenie wniosku). </a:t>
            </a:r>
          </a:p>
          <a:p>
            <a:r>
              <a:rPr lang="pl-PL" dirty="0"/>
              <a:t>Przez działalność podejmowaną należy rozumieć sytuację, w której wnioskodawca nie posiada statusu przedsiębiorcy na dzień złożenia </a:t>
            </a:r>
            <a:r>
              <a:rPr lang="pl-PL" dirty="0" err="1"/>
              <a:t>WoPP</a:t>
            </a:r>
            <a:r>
              <a:rPr lang="pl-PL" dirty="0"/>
              <a:t> i na dwa lata poprzedzające złożenie wniosku, natomiast zamierza uruchomić działalność gospodarczą w wyniku realizacji operacji.</a:t>
            </a:r>
          </a:p>
          <a:p>
            <a:r>
              <a:rPr lang="pl-PL" dirty="0" smtClean="0">
                <a:solidFill>
                  <a:srgbClr val="FF0000"/>
                </a:solidFill>
              </a:rPr>
              <a:t>Podmiot </a:t>
            </a:r>
            <a:r>
              <a:rPr lang="pl-PL" dirty="0">
                <a:solidFill>
                  <a:srgbClr val="FF0000"/>
                </a:solidFill>
              </a:rPr>
              <a:t>ubiegający się o przyznanie pomocy powinien również wskazać, czy będzie płatnikiem podatku VAT, czy jest płatnikiem VAT. Ma to istotne znaczenie w kontekście określenia wartości kosztów (netto/brutto). </a:t>
            </a:r>
          </a:p>
          <a:p>
            <a:endParaRPr lang="pl-PL" dirty="0"/>
          </a:p>
        </p:txBody>
      </p:sp>
    </p:spTree>
    <p:extLst>
      <p:ext uri="{BB962C8B-B14F-4D97-AF65-F5344CB8AC3E}">
        <p14:creationId xmlns:p14="http://schemas.microsoft.com/office/powerpoint/2010/main" xmlns="" val="133961212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smtClean="0"/>
              <a:t>4.1. OPIS PLANOWANEJ OPERACJI –OGÓLNE INFORMACJE O PLANOWANEJ DZIAŁALNOŚCI GOSPODARCZEJ - cd</a:t>
            </a:r>
            <a:endParaRPr lang="pl-PL" dirty="0"/>
          </a:p>
        </p:txBody>
      </p:sp>
      <p:sp>
        <p:nvSpPr>
          <p:cNvPr id="3" name="Symbol zastępczy zawartości 2"/>
          <p:cNvSpPr>
            <a:spLocks noGrp="1"/>
          </p:cNvSpPr>
          <p:nvPr>
            <p:ph idx="1"/>
          </p:nvPr>
        </p:nvSpPr>
        <p:spPr>
          <a:xfrm>
            <a:off x="838200" y="1690688"/>
            <a:ext cx="10515600" cy="5032375"/>
          </a:xfrm>
        </p:spPr>
        <p:txBody>
          <a:bodyPr>
            <a:normAutofit fontScale="92500"/>
          </a:bodyPr>
          <a:lstStyle/>
          <a:p>
            <a:endParaRPr lang="pl-PL" dirty="0"/>
          </a:p>
          <a:p>
            <a:pPr marL="0" indent="0">
              <a:buNone/>
            </a:pPr>
            <a:r>
              <a:rPr lang="pl-PL" dirty="0"/>
              <a:t>•Przedmiot i zakres planowanej / działalności gospodarczej (wg PKD)</a:t>
            </a:r>
          </a:p>
          <a:p>
            <a:pPr marL="0" indent="0">
              <a:buNone/>
            </a:pPr>
            <a:r>
              <a:rPr lang="pl-PL" dirty="0"/>
              <a:t>Należy podać kod PKD planowanej działalności. Jeżeli prowadzenie przedsięwzięcia wymagać będzie więcej niż jednego kodu PKD należy podać wszystkie kody dotyczące operacji (podstawowej i dodatkowej). Wskazany numer PKD działalności, która będzie przedmiotem operacji, powinien się również znajdować / znaleźć we właściwym wpisie do EDG lub KRS (najpóźniej na etapie wniosku o pierwszą płatność).</a:t>
            </a:r>
          </a:p>
          <a:p>
            <a:pPr marL="0" indent="0">
              <a:buNone/>
            </a:pPr>
            <a:r>
              <a:rPr lang="pl-PL" dirty="0"/>
              <a:t>•Rodzaj planowanej działalności gospodarczej </a:t>
            </a:r>
            <a:r>
              <a:rPr lang="pl-PL" i="1" dirty="0"/>
              <a:t>–</a:t>
            </a:r>
            <a:r>
              <a:rPr lang="pl-PL" dirty="0"/>
              <a:t>podaje się jeden, przeważający typ działalności gospodarczej w ramach operacji.</a:t>
            </a:r>
          </a:p>
          <a:p>
            <a:pPr marL="0" indent="0">
              <a:buNone/>
            </a:pPr>
            <a:r>
              <a:rPr lang="pl-PL" dirty="0"/>
              <a:t>•Opis dotychczasowej działalności gospodarczej </a:t>
            </a:r>
            <a:r>
              <a:rPr lang="pl-PL" i="1" dirty="0"/>
              <a:t>(dot. operacji w zakresie rozwijania działalności gospodarczej).</a:t>
            </a:r>
            <a:endParaRPr lang="pl-PL" dirty="0"/>
          </a:p>
          <a:p>
            <a:endParaRPr lang="pl-PL" dirty="0"/>
          </a:p>
          <a:p>
            <a:pPr marL="0" indent="0">
              <a:buNone/>
            </a:pPr>
            <a:r>
              <a:rPr lang="pl-PL" dirty="0"/>
              <a:t>W tym pkt. podmiot podaje krótki opis firmy i jej działalności –historię firmy, czym się zajmuje, na jakim rynku i na jaką skalę działa, jak zyskuje przewagę konkurencyjną dotychczasowej działalności gospodarczej.</a:t>
            </a:r>
          </a:p>
          <a:p>
            <a:pPr marL="0" indent="0">
              <a:buNone/>
            </a:pPr>
            <a:r>
              <a:rPr lang="pl-PL" dirty="0"/>
              <a:t>Podmiot powinien wskazać, czy korzystał z pomocy publicznej. Jeśli tak, to kiedy i w jakim zakresie.</a:t>
            </a:r>
          </a:p>
        </p:txBody>
      </p:sp>
    </p:spTree>
    <p:extLst>
      <p:ext uri="{BB962C8B-B14F-4D97-AF65-F5344CB8AC3E}">
        <p14:creationId xmlns:p14="http://schemas.microsoft.com/office/powerpoint/2010/main" xmlns="" val="235453439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305828" y="912245"/>
            <a:ext cx="10058400" cy="1450757"/>
          </a:xfrm>
        </p:spPr>
        <p:txBody>
          <a:bodyPr>
            <a:normAutofit fontScale="90000"/>
          </a:bodyPr>
          <a:lstStyle/>
          <a:p>
            <a:r>
              <a:rPr lang="pl-PL" b="1" dirty="0"/>
              <a:t>7. INNOWACYJNOŚĆ OPERACJI 8. WPŁYW OPERACJI NA OCHRONĘ </a:t>
            </a:r>
            <a:r>
              <a:rPr lang="pl-PL" b="1" dirty="0" smtClean="0"/>
              <a:t>ŚRODOWISKA 9</a:t>
            </a:r>
            <a:r>
              <a:rPr lang="pl-PL" b="1" dirty="0"/>
              <a:t>. WPŁYW OPERACJI NA PRZECIWDZIAŁANIE ZMIANOM KLIMATU</a:t>
            </a:r>
            <a:endParaRPr lang="pl-PL" dirty="0"/>
          </a:p>
        </p:txBody>
      </p:sp>
      <p:sp>
        <p:nvSpPr>
          <p:cNvPr id="3" name="Symbol zastępczy zawartości 2"/>
          <p:cNvSpPr>
            <a:spLocks noGrp="1"/>
          </p:cNvSpPr>
          <p:nvPr>
            <p:ph idx="1"/>
          </p:nvPr>
        </p:nvSpPr>
        <p:spPr>
          <a:xfrm>
            <a:off x="545433" y="2379044"/>
            <a:ext cx="11075469" cy="3801979"/>
          </a:xfrm>
        </p:spPr>
        <p:txBody>
          <a:bodyPr>
            <a:normAutofit/>
          </a:bodyPr>
          <a:lstStyle/>
          <a:p>
            <a:endParaRPr lang="pl-PL" dirty="0"/>
          </a:p>
          <a:p>
            <a:pPr marL="0" indent="0">
              <a:buNone/>
            </a:pPr>
            <a:r>
              <a:rPr lang="pl-PL" dirty="0"/>
              <a:t>Tę część BP podmiot wypełnia, jeżeli LGD w kryteriach wyboru operacji przewidziała przyznanie dodatkowych punktów za zgodność operacji z celami przekrojowymi Programu w zakresie innowacyjności, środowiska oraz łagodzenia zmiany klimatu i przystosowania się do niej oraz jeśli operacja jest zgodna z ww. celami przekrojowymi. </a:t>
            </a:r>
          </a:p>
          <a:p>
            <a:pPr marL="0" indent="0">
              <a:buNone/>
            </a:pPr>
            <a:r>
              <a:rPr lang="pl-PL" dirty="0" smtClean="0"/>
              <a:t>Jeżeli </a:t>
            </a:r>
            <a:r>
              <a:rPr lang="pl-PL" dirty="0"/>
              <a:t>LGD w kryteriach wyboru operacji nie przewidziała przyznania punktów w ww. zakresie, powinien zaznaczyć ND. </a:t>
            </a:r>
          </a:p>
          <a:p>
            <a:endParaRPr lang="pl-PL" dirty="0"/>
          </a:p>
        </p:txBody>
      </p:sp>
    </p:spTree>
    <p:extLst>
      <p:ext uri="{BB962C8B-B14F-4D97-AF65-F5344CB8AC3E}">
        <p14:creationId xmlns:p14="http://schemas.microsoft.com/office/powerpoint/2010/main" xmlns="" val="26216917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4.2 ANALIZA MARKETINGOWA</a:t>
            </a:r>
            <a:endParaRPr lang="pl-PL" dirty="0"/>
          </a:p>
        </p:txBody>
      </p:sp>
      <p:sp>
        <p:nvSpPr>
          <p:cNvPr id="3" name="Symbol zastępczy zawartości 2"/>
          <p:cNvSpPr>
            <a:spLocks noGrp="1"/>
          </p:cNvSpPr>
          <p:nvPr>
            <p:ph idx="1"/>
          </p:nvPr>
        </p:nvSpPr>
        <p:spPr/>
        <p:txBody>
          <a:bodyPr>
            <a:normAutofit fontScale="92500" lnSpcReduction="20000"/>
          </a:bodyPr>
          <a:lstStyle/>
          <a:p>
            <a:pPr marL="0" indent="0">
              <a:buNone/>
            </a:pPr>
            <a:r>
              <a:rPr lang="pl-PL" b="1" dirty="0">
                <a:solidFill>
                  <a:srgbClr val="FF0000"/>
                </a:solidFill>
              </a:rPr>
              <a:t>Analiza marketingowa </a:t>
            </a:r>
            <a:r>
              <a:rPr lang="pl-PL" dirty="0">
                <a:solidFill>
                  <a:srgbClr val="FF0000"/>
                </a:solidFill>
              </a:rPr>
              <a:t>w ramach BP dla podziałania 19.2 obejmuje:</a:t>
            </a:r>
          </a:p>
          <a:p>
            <a:pPr marL="0" indent="0">
              <a:buNone/>
            </a:pPr>
            <a:r>
              <a:rPr lang="pl-PL" dirty="0">
                <a:solidFill>
                  <a:srgbClr val="FF0000"/>
                </a:solidFill>
              </a:rPr>
              <a:t>•4.2.1.Oferta –charakterystyka produktu / usługi / towaru</a:t>
            </a:r>
          </a:p>
          <a:p>
            <a:pPr marL="0" indent="0">
              <a:buNone/>
            </a:pPr>
            <a:r>
              <a:rPr lang="pl-PL" dirty="0">
                <a:solidFill>
                  <a:srgbClr val="FF0000"/>
                </a:solidFill>
              </a:rPr>
              <a:t>•4.2.2.Klienci</a:t>
            </a:r>
          </a:p>
          <a:p>
            <a:pPr marL="0" indent="0">
              <a:buNone/>
            </a:pPr>
            <a:r>
              <a:rPr lang="pl-PL" dirty="0">
                <a:solidFill>
                  <a:srgbClr val="FF0000"/>
                </a:solidFill>
              </a:rPr>
              <a:t>•4.2.3.Rynek</a:t>
            </a:r>
          </a:p>
          <a:p>
            <a:pPr marL="0" indent="0">
              <a:buNone/>
            </a:pPr>
            <a:r>
              <a:rPr lang="pl-PL" dirty="0">
                <a:solidFill>
                  <a:srgbClr val="FF0000"/>
                </a:solidFill>
              </a:rPr>
              <a:t>•4.2.4.Dystrybucja i promocja</a:t>
            </a:r>
          </a:p>
          <a:p>
            <a:pPr marL="0" indent="0">
              <a:buNone/>
            </a:pPr>
            <a:r>
              <a:rPr lang="pl-PL" dirty="0">
                <a:solidFill>
                  <a:srgbClr val="FF0000"/>
                </a:solidFill>
              </a:rPr>
              <a:t>•4.2.5.Konkurencja na rynku</a:t>
            </a:r>
          </a:p>
          <a:p>
            <a:endParaRPr lang="pl-PL" dirty="0">
              <a:solidFill>
                <a:srgbClr val="FF0000"/>
              </a:solidFill>
            </a:endParaRPr>
          </a:p>
          <a:p>
            <a:pPr marL="0" indent="0">
              <a:buNone/>
            </a:pPr>
            <a:r>
              <a:rPr lang="pl-PL" b="1" dirty="0">
                <a:solidFill>
                  <a:srgbClr val="FF0000"/>
                </a:solidFill>
              </a:rPr>
              <a:t>Analiza marketingowa operacji powinna potwierdzać możliwość realizacji przyjętych założeń </a:t>
            </a:r>
            <a:r>
              <a:rPr lang="pl-PL" b="1" dirty="0" smtClean="0">
                <a:solidFill>
                  <a:srgbClr val="FF0000"/>
                </a:solidFill>
              </a:rPr>
              <a:t>w określonych </a:t>
            </a:r>
            <a:r>
              <a:rPr lang="pl-PL" b="1" dirty="0">
                <a:solidFill>
                  <a:srgbClr val="FF0000"/>
                </a:solidFill>
              </a:rPr>
              <a:t>warunkach rynkowych. </a:t>
            </a:r>
            <a:endParaRPr lang="pl-PL" dirty="0">
              <a:solidFill>
                <a:srgbClr val="FF0000"/>
              </a:solidFill>
            </a:endParaRPr>
          </a:p>
          <a:p>
            <a:pPr marL="0" indent="0">
              <a:buNone/>
            </a:pPr>
            <a:r>
              <a:rPr lang="pl-PL" dirty="0">
                <a:solidFill>
                  <a:srgbClr val="FF0000"/>
                </a:solidFill>
              </a:rPr>
              <a:t>Musi opierać się na diagnozie sytuacji, określeniu i wyborze odpowiedniej oferty, doborze klientów, rynków, właściwej dystrybucji i promocji oraz trafnej identyfikacji konkurencji na rynku. </a:t>
            </a:r>
          </a:p>
        </p:txBody>
      </p:sp>
    </p:spTree>
    <p:extLst>
      <p:ext uri="{BB962C8B-B14F-4D97-AF65-F5344CB8AC3E}">
        <p14:creationId xmlns:p14="http://schemas.microsoft.com/office/powerpoint/2010/main" xmlns="" val="5671968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b="1" dirty="0"/>
              <a:t>4.2.1 OFERTA –CHARAKTERYSTYKA PRODUKTU / USŁUGI / TOWARU</a:t>
            </a:r>
            <a:endParaRPr lang="pl-PL" dirty="0"/>
          </a:p>
        </p:txBody>
      </p:sp>
      <p:sp>
        <p:nvSpPr>
          <p:cNvPr id="3" name="Symbol zastępczy zawartości 2"/>
          <p:cNvSpPr>
            <a:spLocks noGrp="1"/>
          </p:cNvSpPr>
          <p:nvPr>
            <p:ph idx="1"/>
          </p:nvPr>
        </p:nvSpPr>
        <p:spPr>
          <a:xfrm>
            <a:off x="838200" y="1690688"/>
            <a:ext cx="10515600" cy="4853547"/>
          </a:xfrm>
        </p:spPr>
        <p:txBody>
          <a:bodyPr>
            <a:normAutofit fontScale="92500" lnSpcReduction="10000"/>
          </a:bodyPr>
          <a:lstStyle/>
          <a:p>
            <a:endParaRPr lang="pl-PL" dirty="0"/>
          </a:p>
          <a:p>
            <a:pPr marL="0" indent="0">
              <a:buNone/>
            </a:pPr>
            <a:r>
              <a:rPr lang="pl-PL" dirty="0"/>
              <a:t>•Przy identyfikowaniu rodzaju produktu/usługi/towaru, które podmiot </a:t>
            </a:r>
            <a:r>
              <a:rPr lang="pl-PL" dirty="0" smtClean="0"/>
              <a:t>zamierza świadczyć/sprzedawać </a:t>
            </a:r>
            <a:r>
              <a:rPr lang="pl-PL" dirty="0"/>
              <a:t>w ramach planowanej działalności –opis powinien być precyzyjny, tak żeby przedstawiał rzeczywistą ofertę firmy. Podmiot określa i charakteryzuje działalność główną oraz działalność poboczną, jeśli będzie prowadzona.</a:t>
            </a:r>
          </a:p>
          <a:p>
            <a:pPr marL="0" indent="0">
              <a:buNone/>
            </a:pPr>
            <a:r>
              <a:rPr lang="pl-PL" dirty="0"/>
              <a:t>•W opisie produktu/usługi/towaru należy zwrócić również uwagę na te elementy, które będą wyróżniały ofertę na tle konkurencji. Warto wskazać, w czym ta właśnie oferta może być lepsza od już dostępnej na rynku. Należy zwrócić zwłaszcza uwagę na ceny oraz jakość oraz inne cechy. Warto także ocenić jak może być odebrany przez rynek ten produkt/usługa.</a:t>
            </a:r>
          </a:p>
          <a:p>
            <a:pPr marL="0" indent="0">
              <a:buNone/>
            </a:pPr>
            <a:r>
              <a:rPr lang="pl-PL" dirty="0"/>
              <a:t>•Jeśli np. wprowadzone produkty lub usługi oparte są na innowacyjnych rozwiązaniach, należy wyjaśnić, na czym one polegają i co dzięki zastosowanym rozwiązaniom mogą zyskać ich odbiorcy.</a:t>
            </a:r>
          </a:p>
          <a:p>
            <a:pPr marL="0" indent="0">
              <a:buNone/>
            </a:pPr>
            <a:r>
              <a:rPr lang="pl-PL" dirty="0"/>
              <a:t>•Produkty/usługi/towary będą kierowane do konkretnej grupy odbiorców. Należy ocenić, czy dobrze zidentyfikowano potrzeby przyszłych klientów, biorąc oczywiście pod uwagę również ich możliwości finansowe. </a:t>
            </a:r>
          </a:p>
          <a:p>
            <a:pPr marL="0" indent="0">
              <a:buNone/>
            </a:pPr>
            <a:r>
              <a:rPr lang="pl-PL" dirty="0"/>
              <a:t>•Dokonana w tym zakresie analiza będzie podstawą do określenia wysokości przychodów ze sprzedaży. </a:t>
            </a:r>
          </a:p>
          <a:p>
            <a:endParaRPr lang="pl-PL" dirty="0"/>
          </a:p>
        </p:txBody>
      </p:sp>
    </p:spTree>
    <p:extLst>
      <p:ext uri="{BB962C8B-B14F-4D97-AF65-F5344CB8AC3E}">
        <p14:creationId xmlns:p14="http://schemas.microsoft.com/office/powerpoint/2010/main" xmlns="" val="28749956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pPr algn="ctr"/>
            <a:r>
              <a:rPr lang="pl-PL" dirty="0" smtClean="0"/>
              <a:t>WARUNKI DOSTĘPU</a:t>
            </a:r>
            <a:endParaRPr lang="pl-PL" dirty="0"/>
          </a:p>
        </p:txBody>
      </p:sp>
    </p:spTree>
    <p:extLst>
      <p:ext uri="{BB962C8B-B14F-4D97-AF65-F5344CB8AC3E}">
        <p14:creationId xmlns:p14="http://schemas.microsoft.com/office/powerpoint/2010/main" xmlns="" val="246052880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4.2.2 KLIENCI</a:t>
            </a:r>
            <a:endParaRPr lang="pl-PL" dirty="0"/>
          </a:p>
        </p:txBody>
      </p:sp>
      <p:sp>
        <p:nvSpPr>
          <p:cNvPr id="3" name="Symbol zastępczy zawartości 2"/>
          <p:cNvSpPr>
            <a:spLocks noGrp="1"/>
          </p:cNvSpPr>
          <p:nvPr>
            <p:ph idx="1"/>
          </p:nvPr>
        </p:nvSpPr>
        <p:spPr>
          <a:xfrm>
            <a:off x="868680" y="1708467"/>
            <a:ext cx="10515600" cy="3917857"/>
          </a:xfrm>
        </p:spPr>
        <p:txBody>
          <a:bodyPr>
            <a:normAutofit/>
          </a:bodyPr>
          <a:lstStyle/>
          <a:p>
            <a:pPr marL="0" indent="0">
              <a:buNone/>
            </a:pPr>
            <a:r>
              <a:rPr lang="pl-PL" dirty="0"/>
              <a:t>Wyboru segmentów docelowych przedsiębiorstwa dokonuje się w procesie segmentacji rynku polegającym na przeprowadzeniu trzech kroków:</a:t>
            </a:r>
          </a:p>
          <a:p>
            <a:pPr marL="0" indent="0">
              <a:buNone/>
            </a:pPr>
            <a:r>
              <a:rPr lang="pl-PL" dirty="0"/>
              <a:t>•podziale, w oparciu o różne kryteria, heterogenicznego rynku na mniejsze, bardziej homogeniczne grupy konsumentów (segmenty),</a:t>
            </a:r>
          </a:p>
          <a:p>
            <a:pPr marL="0" indent="0">
              <a:buNone/>
            </a:pPr>
            <a:r>
              <a:rPr lang="pl-PL" dirty="0"/>
              <a:t>•profilowaniu nabywców tworzących wyodrębnione segmenty rynkowe,</a:t>
            </a:r>
          </a:p>
          <a:p>
            <a:pPr marL="0" indent="0">
              <a:buNone/>
            </a:pPr>
            <a:r>
              <a:rPr lang="pl-PL" dirty="0"/>
              <a:t>•ocenie atrakcyjności tych segmentów w wyborze docelowych segmentów. </a:t>
            </a:r>
          </a:p>
          <a:p>
            <a:pPr marL="0" indent="0">
              <a:buNone/>
            </a:pPr>
            <a:r>
              <a:rPr lang="pl-PL" dirty="0"/>
              <a:t>Opis potrzeb przyszłych klientów, powinien być przestawiony również przez pryzmat ich możliwości finansowych. </a:t>
            </a:r>
            <a:r>
              <a:rPr lang="pl-PL" dirty="0" smtClean="0"/>
              <a:t> Dobrze </a:t>
            </a:r>
            <a:r>
              <a:rPr lang="pl-PL" dirty="0"/>
              <a:t>jest podzielić wszystkich odbiorców na mniejsze grupy o podobnych potrzebach i oczekiwaniach. Podział np. ze względu ba wiek, płeć, miejsce </a:t>
            </a:r>
            <a:r>
              <a:rPr lang="pl-PL" dirty="0" smtClean="0"/>
              <a:t>zamieszkania. Tabela </a:t>
            </a:r>
            <a:r>
              <a:rPr lang="pl-PL" dirty="0"/>
              <a:t>powinna pokazać do jakiej grupy odbiorców będą adresowane nowe produkty/towary/usługi.</a:t>
            </a:r>
          </a:p>
        </p:txBody>
      </p:sp>
      <p:pic>
        <p:nvPicPr>
          <p:cNvPr id="4" name="Obraz 3"/>
          <p:cNvPicPr>
            <a:picLocks noChangeAspect="1"/>
          </p:cNvPicPr>
          <p:nvPr/>
        </p:nvPicPr>
        <p:blipFill>
          <a:blip r:embed="rId2" cstate="print"/>
          <a:stretch>
            <a:fillRect/>
          </a:stretch>
        </p:blipFill>
        <p:spPr>
          <a:xfrm>
            <a:off x="618967" y="5308673"/>
            <a:ext cx="10536713" cy="1260569"/>
          </a:xfrm>
          <a:prstGeom prst="rect">
            <a:avLst/>
          </a:prstGeom>
        </p:spPr>
      </p:pic>
    </p:spTree>
    <p:extLst>
      <p:ext uri="{BB962C8B-B14F-4D97-AF65-F5344CB8AC3E}">
        <p14:creationId xmlns:p14="http://schemas.microsoft.com/office/powerpoint/2010/main" xmlns="" val="149441574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4.2.3 RYNEK</a:t>
            </a:r>
            <a:endParaRPr lang="pl-PL" dirty="0"/>
          </a:p>
        </p:txBody>
      </p:sp>
      <p:sp>
        <p:nvSpPr>
          <p:cNvPr id="3" name="Symbol zastępczy zawartości 2"/>
          <p:cNvSpPr>
            <a:spLocks noGrp="1"/>
          </p:cNvSpPr>
          <p:nvPr>
            <p:ph idx="1"/>
          </p:nvPr>
        </p:nvSpPr>
        <p:spPr/>
        <p:txBody>
          <a:bodyPr/>
          <a:lstStyle/>
          <a:p>
            <a:endParaRPr lang="pl-PL" dirty="0"/>
          </a:p>
          <a:p>
            <a:r>
              <a:rPr lang="pl-PL" dirty="0"/>
              <a:t>Należy opisać jak będzie wyglądała kwestia zaopatrzenia w towary/materiały niezbędne dla realizacji planowanych usług lub procesu produkcji. </a:t>
            </a:r>
          </a:p>
          <a:p>
            <a:r>
              <a:rPr lang="pl-PL" dirty="0" smtClean="0"/>
              <a:t>Należy </a:t>
            </a:r>
            <a:r>
              <a:rPr lang="pl-PL" dirty="0"/>
              <a:t>np. zweryfikować, czy w najbliższym otoczeniu istnieją hurtownie, punkty odbioru towarów, składy celne itp. </a:t>
            </a:r>
          </a:p>
          <a:p>
            <a:r>
              <a:rPr lang="pl-PL" dirty="0" smtClean="0"/>
              <a:t>Jest </a:t>
            </a:r>
            <a:r>
              <a:rPr lang="pl-PL" dirty="0"/>
              <a:t>to istotne z punktu widzenia późniejszych kosztów prowadzenia działalności, np. kosztów transportu. </a:t>
            </a:r>
          </a:p>
          <a:p>
            <a:endParaRPr lang="pl-PL" dirty="0"/>
          </a:p>
        </p:txBody>
      </p:sp>
    </p:spTree>
    <p:extLst>
      <p:ext uri="{BB962C8B-B14F-4D97-AF65-F5344CB8AC3E}">
        <p14:creationId xmlns:p14="http://schemas.microsoft.com/office/powerpoint/2010/main" xmlns="" val="139070672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4.2.4 Dystrybucja i promocja</a:t>
            </a:r>
            <a:endParaRPr lang="pl-PL" dirty="0"/>
          </a:p>
        </p:txBody>
      </p:sp>
      <p:sp>
        <p:nvSpPr>
          <p:cNvPr id="3" name="Symbol zastępczy zawartości 2"/>
          <p:cNvSpPr>
            <a:spLocks noGrp="1"/>
          </p:cNvSpPr>
          <p:nvPr>
            <p:ph idx="1"/>
          </p:nvPr>
        </p:nvSpPr>
        <p:spPr/>
        <p:txBody>
          <a:bodyPr/>
          <a:lstStyle/>
          <a:p>
            <a:pPr marL="0" indent="0">
              <a:buNone/>
            </a:pPr>
            <a:r>
              <a:rPr lang="pl-PL" dirty="0"/>
              <a:t>W </a:t>
            </a:r>
            <a:r>
              <a:rPr lang="pl-PL" dirty="0" smtClean="0"/>
              <a:t>części powinien </a:t>
            </a:r>
            <a:r>
              <a:rPr lang="pl-PL" dirty="0"/>
              <a:t>znaleźć się m.in. opis:</a:t>
            </a:r>
          </a:p>
          <a:p>
            <a:r>
              <a:rPr lang="pl-PL" dirty="0" smtClean="0"/>
              <a:t>w </a:t>
            </a:r>
            <a:r>
              <a:rPr lang="pl-PL" dirty="0"/>
              <a:t>jaki sposób będzie prowadzona sprzedaż i promocja po zrealizowaniu operacji, </a:t>
            </a:r>
          </a:p>
          <a:p>
            <a:r>
              <a:rPr lang="pl-PL" dirty="0" smtClean="0"/>
              <a:t>w jaki </a:t>
            </a:r>
            <a:r>
              <a:rPr lang="pl-PL" dirty="0"/>
              <a:t>sposób klienci będą informowani o produktach/ towarach/usługach, </a:t>
            </a:r>
          </a:p>
          <a:p>
            <a:r>
              <a:rPr lang="pl-PL" dirty="0" smtClean="0"/>
              <a:t>jakie </a:t>
            </a:r>
            <a:r>
              <a:rPr lang="pl-PL" dirty="0"/>
              <a:t>narzędzia promocji oraz reklamy zostaną zastosowane w związku z zrealizowaną inwestycją </a:t>
            </a:r>
            <a:endParaRPr lang="pl-PL" dirty="0" smtClean="0"/>
          </a:p>
          <a:p>
            <a:r>
              <a:rPr lang="pl-PL" dirty="0" smtClean="0"/>
              <a:t>jakie </a:t>
            </a:r>
            <a:r>
              <a:rPr lang="pl-PL" dirty="0"/>
              <a:t>kanały dystrybucji będą stosowane. </a:t>
            </a:r>
          </a:p>
        </p:txBody>
      </p:sp>
    </p:spTree>
    <p:extLst>
      <p:ext uri="{BB962C8B-B14F-4D97-AF65-F5344CB8AC3E}">
        <p14:creationId xmlns:p14="http://schemas.microsoft.com/office/powerpoint/2010/main" xmlns="" val="17245247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4.2.5. KONKURENCJA NA RYNKU</a:t>
            </a:r>
            <a:endParaRPr lang="pl-PL" dirty="0"/>
          </a:p>
        </p:txBody>
      </p:sp>
      <p:sp>
        <p:nvSpPr>
          <p:cNvPr id="3" name="Symbol zastępczy zawartości 2"/>
          <p:cNvSpPr>
            <a:spLocks noGrp="1"/>
          </p:cNvSpPr>
          <p:nvPr>
            <p:ph idx="1"/>
          </p:nvPr>
        </p:nvSpPr>
        <p:spPr>
          <a:xfrm>
            <a:off x="868680" y="1491916"/>
            <a:ext cx="10515600" cy="5638800"/>
          </a:xfrm>
        </p:spPr>
        <p:txBody>
          <a:bodyPr>
            <a:normAutofit/>
          </a:bodyPr>
          <a:lstStyle/>
          <a:p>
            <a:endParaRPr lang="pl-PL" dirty="0"/>
          </a:p>
          <a:p>
            <a:pPr marL="0" indent="0">
              <a:buNone/>
            </a:pPr>
            <a:r>
              <a:rPr lang="pl-PL" dirty="0" smtClean="0"/>
              <a:t>Należy </a:t>
            </a:r>
            <a:r>
              <a:rPr lang="pl-PL" dirty="0"/>
              <a:t>wskazać minimum trzech głównych konkurentów na rynku oraz podać możliwie szczegółowe dane. Scharakteryzować silne strony konkurencyjnej oferty oraz powód, dla którego uznawani są za silną lub słabą konkurencję.</a:t>
            </a:r>
          </a:p>
          <a:p>
            <a:pPr marL="0" indent="0">
              <a:buNone/>
            </a:pPr>
            <a:r>
              <a:rPr lang="pl-PL" dirty="0"/>
              <a:t>Warto wskazać konkretne podmioty, które będą stanowiły konkurencję. Należy ocenić ich silne i słabe strony, dotychczasową pozycję na rynku oraz jaką ofertą usług/produktów dysponują. </a:t>
            </a:r>
            <a:endParaRPr lang="pl-PL" dirty="0" smtClean="0"/>
          </a:p>
          <a:p>
            <a:pPr marL="0" indent="0">
              <a:buNone/>
            </a:pPr>
            <a:r>
              <a:rPr lang="pl-PL" dirty="0" smtClean="0"/>
              <a:t>•</a:t>
            </a:r>
            <a:r>
              <a:rPr lang="pl-PL" dirty="0"/>
              <a:t>Identyfikacja konkurencji polega na przypisaniu wag dla: </a:t>
            </a:r>
            <a:r>
              <a:rPr lang="pl-PL" dirty="0" smtClean="0"/>
              <a:t>Potencjału firmy</a:t>
            </a:r>
            <a:r>
              <a:rPr lang="pl-PL" dirty="0"/>
              <a:t>, </a:t>
            </a:r>
            <a:r>
              <a:rPr lang="pl-PL" dirty="0" smtClean="0"/>
              <a:t>Pozycji i udziału w </a:t>
            </a:r>
            <a:r>
              <a:rPr lang="pl-PL" dirty="0"/>
              <a:t>rynku, Ceny, </a:t>
            </a:r>
            <a:r>
              <a:rPr lang="pl-PL" dirty="0" smtClean="0"/>
              <a:t>Jakości produktu </a:t>
            </a:r>
            <a:r>
              <a:rPr lang="pl-PL" dirty="0"/>
              <a:t>/ usługi / towaru, Reklamy/ promocji / dystrybucji. </a:t>
            </a:r>
          </a:p>
          <a:p>
            <a:pPr marL="0" indent="0">
              <a:buNone/>
            </a:pPr>
            <a:r>
              <a:rPr lang="pl-PL" dirty="0"/>
              <a:t>•Następnie wyliczany jest średni wynik punktowy. Pozwala to umiejscowić ofertę podmiotu ubiegającego się o przyznanie pomocy na tle konkurencji na danym rynku.</a:t>
            </a:r>
          </a:p>
          <a:p>
            <a:pPr marL="0" indent="0">
              <a:buNone/>
            </a:pPr>
            <a:r>
              <a:rPr lang="pl-PL" dirty="0">
                <a:solidFill>
                  <a:srgbClr val="FF0000"/>
                </a:solidFill>
              </a:rPr>
              <a:t>•</a:t>
            </a:r>
            <a:r>
              <a:rPr lang="pl-PL" b="1" dirty="0">
                <a:solidFill>
                  <a:srgbClr val="FF0000"/>
                </a:solidFill>
              </a:rPr>
              <a:t>Przy ocenie BP nie jest korzystny brak konkurentów, jak i ich nadmiar. </a:t>
            </a:r>
            <a:r>
              <a:rPr lang="pl-PL" dirty="0">
                <a:solidFill>
                  <a:srgbClr val="FF0000"/>
                </a:solidFill>
              </a:rPr>
              <a:t>Wnioskodawca powinien zachować harmonię –zbytnia dysproporcja może sugerować, że Wnioskodawca nie przeprowadził badania rynku, bądź projekt nie ma szansy realizacji. </a:t>
            </a:r>
          </a:p>
          <a:p>
            <a:endParaRPr lang="pl-PL" dirty="0"/>
          </a:p>
        </p:txBody>
      </p:sp>
    </p:spTree>
    <p:extLst>
      <p:ext uri="{BB962C8B-B14F-4D97-AF65-F5344CB8AC3E}">
        <p14:creationId xmlns:p14="http://schemas.microsoft.com/office/powerpoint/2010/main" xmlns="" val="211234543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a:t>V. ANALIZA SILNYCH I SŁABYCH STRON DZIAŁALNOŚCI, JEJ ZAGROŻEŃ I MOŻLIWOŚCI (SWOT) </a:t>
            </a:r>
            <a:endParaRPr lang="pl-PL" dirty="0"/>
          </a:p>
        </p:txBody>
      </p:sp>
      <p:sp>
        <p:nvSpPr>
          <p:cNvPr id="3" name="Symbol zastępczy zawartości 2"/>
          <p:cNvSpPr>
            <a:spLocks noGrp="1"/>
          </p:cNvSpPr>
          <p:nvPr>
            <p:ph idx="1"/>
          </p:nvPr>
        </p:nvSpPr>
        <p:spPr/>
        <p:txBody>
          <a:bodyPr>
            <a:normAutofit fontScale="92500" lnSpcReduction="10000"/>
          </a:bodyPr>
          <a:lstStyle/>
          <a:p>
            <a:endParaRPr lang="pl-PL" dirty="0"/>
          </a:p>
          <a:p>
            <a:pPr marL="0" indent="0">
              <a:buNone/>
            </a:pPr>
            <a:r>
              <a:rPr lang="pl-PL" dirty="0"/>
              <a:t>Analiza SWOT jest ważnym punktem biznesplanu, ponieważ pozwala sprawdzić, na jakich filarach będzie tak naprawdę oparta przyszła inwestycja, a co może ewentualnie utrudniać jej prowadzenie.</a:t>
            </a:r>
          </a:p>
          <a:p>
            <a:pPr marL="0" indent="0">
              <a:buNone/>
            </a:pPr>
            <a:r>
              <a:rPr lang="pl-PL" dirty="0"/>
              <a:t>•Analiza tych czterech obszarów, czyli mocnych i słabych stron oraz szans i zagrożeń pozwala zobaczyć, jakie elementy będą decydowały o przewadze podmiotu na rynku, a nad którymi będzie podmiot musiał popracować, żeby nie stanowiły bariery rozwoju planowanego przedsięwzięcia. </a:t>
            </a:r>
          </a:p>
          <a:p>
            <a:pPr marL="0" indent="0">
              <a:buNone/>
            </a:pPr>
            <a:r>
              <a:rPr lang="pl-PL" dirty="0"/>
              <a:t>•Analiza SWOT jest narzędziem, które pozwoli w przejrzysty sposób zaprezentować wszystkie te obszary, które mogą mieć realny wpływ na funkcjonowanie planowanej działalności gospodarczej.</a:t>
            </a:r>
          </a:p>
          <a:p>
            <a:pPr marL="0" indent="0">
              <a:buNone/>
            </a:pPr>
            <a:r>
              <a:rPr lang="pl-PL" dirty="0"/>
              <a:t>Dobrze przygotowana analiza SWOT powinna być:</a:t>
            </a:r>
          </a:p>
          <a:p>
            <a:pPr marL="0" indent="0">
              <a:buNone/>
            </a:pPr>
            <a:r>
              <a:rPr lang="pl-PL" dirty="0"/>
              <a:t>•obiektywna,</a:t>
            </a:r>
          </a:p>
          <a:p>
            <a:pPr marL="0" indent="0">
              <a:buNone/>
            </a:pPr>
            <a:r>
              <a:rPr lang="pl-PL" dirty="0"/>
              <a:t>•przeprowadzona niezależnie dla każdego obszaru planowanej działalności. </a:t>
            </a:r>
          </a:p>
          <a:p>
            <a:endParaRPr lang="pl-PL" dirty="0"/>
          </a:p>
        </p:txBody>
      </p:sp>
    </p:spTree>
    <p:extLst>
      <p:ext uri="{BB962C8B-B14F-4D97-AF65-F5344CB8AC3E}">
        <p14:creationId xmlns:p14="http://schemas.microsoft.com/office/powerpoint/2010/main" xmlns="" val="405443743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a:t>5.2. ANALIZA RYZYK ZWIĄZANYCH Z DZIAŁALNOŚCIĄ I ROZWIĄZAŃ ALTERNATYWNYCH</a:t>
            </a:r>
            <a:endParaRPr lang="pl-PL" dirty="0"/>
          </a:p>
        </p:txBody>
      </p:sp>
      <p:sp>
        <p:nvSpPr>
          <p:cNvPr id="3" name="Symbol zastępczy zawartości 2"/>
          <p:cNvSpPr>
            <a:spLocks noGrp="1"/>
          </p:cNvSpPr>
          <p:nvPr>
            <p:ph idx="1"/>
          </p:nvPr>
        </p:nvSpPr>
        <p:spPr/>
        <p:txBody>
          <a:bodyPr>
            <a:normAutofit fontScale="92500" lnSpcReduction="20000"/>
          </a:bodyPr>
          <a:lstStyle/>
          <a:p>
            <a:pPr marL="0" indent="0">
              <a:buNone/>
            </a:pPr>
            <a:r>
              <a:rPr lang="pl-PL" dirty="0"/>
              <a:t>W tej części podmiot identyfikuje czynniki ryzyka mogące ograniczać działalność firmy (będą one powiązane z analizą SWOT).</a:t>
            </a:r>
          </a:p>
          <a:p>
            <a:pPr marL="0" indent="0">
              <a:buNone/>
            </a:pPr>
            <a:r>
              <a:rPr lang="pl-PL" dirty="0"/>
              <a:t>W tej części weryfikacji podlega, czy Wnioskodawca:</a:t>
            </a:r>
          </a:p>
          <a:p>
            <a:pPr marL="0" indent="0">
              <a:buNone/>
            </a:pPr>
            <a:r>
              <a:rPr lang="pl-PL" dirty="0"/>
              <a:t>•wskazał rozwiązania będące odpowiedzią na zidentyfikowane i zdiagnozowane ograniczenia związane z wykonalnością operacji: organizacyjne lub techniczne, lub czasowe, lub finansowe, lub prawne i inne.</a:t>
            </a:r>
          </a:p>
          <a:p>
            <a:pPr marL="0" indent="0">
              <a:buNone/>
            </a:pPr>
            <a:r>
              <a:rPr lang="pl-PL" dirty="0"/>
              <a:t>•wskazał, czy będzie możliwe rozszerzenia działalności lub zmiana jej profilu.</a:t>
            </a:r>
          </a:p>
          <a:p>
            <a:pPr marL="0" indent="0">
              <a:buNone/>
            </a:pPr>
            <a:r>
              <a:rPr lang="pl-PL" dirty="0"/>
              <a:t>•czy przedstawił analizę szans i zagrożeń dla proponowanego przedsięwzięcia. </a:t>
            </a:r>
          </a:p>
          <a:p>
            <a:endParaRPr lang="pl-PL" dirty="0"/>
          </a:p>
          <a:p>
            <a:pPr marL="0" indent="0">
              <a:buNone/>
            </a:pPr>
            <a:r>
              <a:rPr lang="pl-PL" dirty="0"/>
              <a:t>W tej części mogą być opisane czynniki, które mogą ułatwić prowadzenie przedsiębiorstwa, zarówno zależne jak i niezależne od Wnioskodawcy oraz te, które mogą je utrudnić. </a:t>
            </a:r>
          </a:p>
          <a:p>
            <a:pPr marL="0" indent="0">
              <a:buNone/>
            </a:pPr>
            <a:r>
              <a:rPr lang="pl-PL" dirty="0"/>
              <a:t>J</a:t>
            </a:r>
            <a:r>
              <a:rPr lang="pl-PL" dirty="0" smtClean="0"/>
              <a:t>eśli </a:t>
            </a:r>
            <a:r>
              <a:rPr lang="pl-PL" dirty="0"/>
              <a:t>zostaną wskazane czynniki Wnioskodawca podał uzasadnienie –dlaczego mogą sprzyjać, bądź stanowić niebezpieczeństwo dla działalności. </a:t>
            </a:r>
          </a:p>
        </p:txBody>
      </p:sp>
    </p:spTree>
    <p:extLst>
      <p:ext uri="{BB962C8B-B14F-4D97-AF65-F5344CB8AC3E}">
        <p14:creationId xmlns:p14="http://schemas.microsoft.com/office/powerpoint/2010/main" xmlns="" val="28083130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a:t>5.2. ANALIZA RYZYK ZWIĄZANYCH Z DZIAŁALNOŚCIĄ I ROZWIĄZAŃ </a:t>
            </a:r>
            <a:r>
              <a:rPr lang="pl-PL" b="1" dirty="0" smtClean="0"/>
              <a:t>ALTERNATYWNYCH cd.</a:t>
            </a:r>
            <a:endParaRPr lang="pl-PL" dirty="0"/>
          </a:p>
        </p:txBody>
      </p:sp>
      <p:sp>
        <p:nvSpPr>
          <p:cNvPr id="3" name="Symbol zastępczy zawartości 2"/>
          <p:cNvSpPr>
            <a:spLocks noGrp="1"/>
          </p:cNvSpPr>
          <p:nvPr>
            <p:ph idx="1"/>
          </p:nvPr>
        </p:nvSpPr>
        <p:spPr/>
        <p:txBody>
          <a:bodyPr>
            <a:normAutofit fontScale="92500" lnSpcReduction="20000"/>
          </a:bodyPr>
          <a:lstStyle/>
          <a:p>
            <a:pPr marL="0" indent="0">
              <a:buNone/>
            </a:pPr>
            <a:r>
              <a:rPr lang="pl-PL" dirty="0"/>
              <a:t>Ocenie podlegają informacje dotyczące:</a:t>
            </a:r>
          </a:p>
          <a:p>
            <a:pPr marL="0" indent="0">
              <a:buNone/>
            </a:pPr>
            <a:r>
              <a:rPr lang="pl-PL" dirty="0"/>
              <a:t>•Możliwości wykonywania działalności przy wykorzystaniu posiadanych i planowanych do nabycia zasobów. Podmiot ubiegający się o przyznanie pomocy powinien zaprezentować posiadane i przyszłe zaplecze (w tym nieruchomości) oraz, czy jest ono wystarczające i niezbędne do realizacji operacji oraz wykonywania działalności. Powinny zostać wskazane braki </a:t>
            </a:r>
            <a:r>
              <a:rPr lang="pl-PL" dirty="0" smtClean="0"/>
              <a:t>w zasobach </a:t>
            </a:r>
            <a:r>
              <a:rPr lang="pl-PL" dirty="0"/>
              <a:t>oraz sposób ich uzupełnienia. W opisie powinny znaleźć się informacje dotyczące wykorzystania:</a:t>
            </a:r>
          </a:p>
          <a:p>
            <a:pPr marL="0" indent="0">
              <a:buNone/>
            </a:pPr>
            <a:r>
              <a:rPr lang="pl-PL" dirty="0"/>
              <a:t>•Posiadanych zasobów materialnych i niematerialnych,</a:t>
            </a:r>
          </a:p>
          <a:p>
            <a:pPr marL="0" indent="0">
              <a:buNone/>
            </a:pPr>
            <a:r>
              <a:rPr lang="pl-PL" dirty="0"/>
              <a:t>•Zakres rzeczowy operacji (kwalifikowalny, niekwalifikowany),</a:t>
            </a:r>
          </a:p>
          <a:p>
            <a:pPr marL="0" indent="0">
              <a:buNone/>
            </a:pPr>
            <a:r>
              <a:rPr lang="pl-PL" dirty="0"/>
              <a:t>•Przyszłe zasoby niefinansowe/nierzeczowe, np. ludzkie.</a:t>
            </a:r>
          </a:p>
          <a:p>
            <a:pPr marL="0" indent="0">
              <a:buNone/>
            </a:pPr>
            <a:r>
              <a:rPr lang="pl-PL" dirty="0"/>
              <a:t>•Zakresu rzeczowego operacji i jego wpływu na wykonywanie działalności.</a:t>
            </a:r>
          </a:p>
          <a:p>
            <a:pPr marL="0" indent="0">
              <a:buNone/>
            </a:pPr>
            <a:r>
              <a:rPr lang="pl-PL" dirty="0"/>
              <a:t>•Prognozy finansowej dotyczącej przyszłej działalności (zapewnienie funkcjonowania przedsiębiorstwa –prognozy należy przedstawić w części III.5.1 oraz III.5.2 BP oraz w tabelach finansowych stanowiących załącznik nr 1 do BP). </a:t>
            </a:r>
          </a:p>
          <a:p>
            <a:pPr marL="0" indent="0">
              <a:buNone/>
            </a:pPr>
            <a:endParaRPr lang="pl-PL" dirty="0"/>
          </a:p>
        </p:txBody>
      </p:sp>
    </p:spTree>
    <p:extLst>
      <p:ext uri="{BB962C8B-B14F-4D97-AF65-F5344CB8AC3E}">
        <p14:creationId xmlns:p14="http://schemas.microsoft.com/office/powerpoint/2010/main" xmlns="" val="310361554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2291459"/>
            <a:ext cx="10515600" cy="1325563"/>
          </a:xfrm>
        </p:spPr>
        <p:txBody>
          <a:bodyPr>
            <a:normAutofit fontScale="90000"/>
          </a:bodyPr>
          <a:lstStyle/>
          <a:p>
            <a:r>
              <a:rPr lang="pl-PL" b="1" dirty="0"/>
              <a:t>VI. PLANOWANY ZAKRES DZIAŁAŃ NIEZBĘDNYCH DO OSIĄGNIĘCIA CELÓW POŚREDNICH I </a:t>
            </a:r>
            <a:r>
              <a:rPr lang="pl-PL" b="1" dirty="0" smtClean="0"/>
              <a:t>KOŃCOWYCH</a:t>
            </a:r>
            <a:br>
              <a:rPr lang="pl-PL" b="1" dirty="0" smtClean="0"/>
            </a:br>
            <a:r>
              <a:rPr lang="pl-PL" b="1" dirty="0" smtClean="0"/>
              <a:t/>
            </a:r>
            <a:br>
              <a:rPr lang="pl-PL" b="1" dirty="0" smtClean="0"/>
            </a:br>
            <a:r>
              <a:rPr lang="pl-PL" b="1" dirty="0" smtClean="0"/>
              <a:t>6.1 ETAPY REALIZACJI OPERACJI</a:t>
            </a:r>
            <a:r>
              <a:rPr lang="pl-PL" dirty="0" smtClean="0"/>
              <a:t/>
            </a:r>
            <a:br>
              <a:rPr lang="pl-PL" dirty="0" smtClean="0"/>
            </a:br>
            <a:endParaRPr lang="pl-PL" dirty="0"/>
          </a:p>
        </p:txBody>
      </p:sp>
      <p:sp>
        <p:nvSpPr>
          <p:cNvPr id="3" name="Symbol zastępczy zawartości 2"/>
          <p:cNvSpPr>
            <a:spLocks noGrp="1"/>
          </p:cNvSpPr>
          <p:nvPr>
            <p:ph idx="1"/>
          </p:nvPr>
        </p:nvSpPr>
        <p:spPr>
          <a:xfrm>
            <a:off x="838200" y="3191155"/>
            <a:ext cx="10515600" cy="3666845"/>
          </a:xfrm>
        </p:spPr>
        <p:txBody>
          <a:bodyPr/>
          <a:lstStyle/>
          <a:p>
            <a:pPr marL="0" indent="0">
              <a:buNone/>
            </a:pPr>
            <a:endParaRPr lang="pl-PL" dirty="0" smtClean="0"/>
          </a:p>
          <a:p>
            <a:pPr marL="0" indent="0">
              <a:buNone/>
            </a:pPr>
            <a:r>
              <a:rPr lang="pl-PL" dirty="0" smtClean="0"/>
              <a:t>Należy </a:t>
            </a:r>
            <a:r>
              <a:rPr lang="pl-PL" dirty="0"/>
              <a:t>ocenić, czy podmiot przedstawił kolejność zdarzeń, które następując po sobie powinny doprowadzić do zrealizowania zakresu rzeczowego operacji oraz wykonywania, przy jego wykorzystaniu, działalności w celu doprowadzenia do osiągnięcia zakładanych rezultatów. </a:t>
            </a:r>
          </a:p>
        </p:txBody>
      </p:sp>
    </p:spTree>
    <p:extLst>
      <p:ext uri="{BB962C8B-B14F-4D97-AF65-F5344CB8AC3E}">
        <p14:creationId xmlns:p14="http://schemas.microsoft.com/office/powerpoint/2010/main" xmlns="" val="375777483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066800" y="272716"/>
            <a:ext cx="10058400" cy="1178041"/>
          </a:xfrm>
        </p:spPr>
        <p:txBody>
          <a:bodyPr>
            <a:normAutofit/>
          </a:bodyPr>
          <a:lstStyle/>
          <a:p>
            <a:r>
              <a:rPr lang="pl-PL" b="1" dirty="0"/>
              <a:t>6.2. ŹRÓDŁA FINANSOWANIA OPERACJI</a:t>
            </a:r>
            <a:endParaRPr lang="pl-PL" dirty="0"/>
          </a:p>
        </p:txBody>
      </p:sp>
      <p:sp>
        <p:nvSpPr>
          <p:cNvPr id="3" name="Symbol zastępczy zawartości 2"/>
          <p:cNvSpPr>
            <a:spLocks noGrp="1"/>
          </p:cNvSpPr>
          <p:nvPr>
            <p:ph idx="1"/>
          </p:nvPr>
        </p:nvSpPr>
        <p:spPr>
          <a:xfrm>
            <a:off x="838199" y="1776555"/>
            <a:ext cx="11129211" cy="3180456"/>
          </a:xfrm>
        </p:spPr>
        <p:txBody>
          <a:bodyPr>
            <a:normAutofit fontScale="85000" lnSpcReduction="10000"/>
          </a:bodyPr>
          <a:lstStyle/>
          <a:p>
            <a:pPr marL="0" indent="0">
              <a:buNone/>
            </a:pPr>
            <a:r>
              <a:rPr lang="pl-PL" dirty="0"/>
              <a:t>Dane powinny pokazywać źródła finansowania operacji oraz finansowanie działalności dla okresu bieżącego oraz wymaganego okresu prowadzenia działalności gospodarczej, w szczególności zakresu rzeczowego operacji. </a:t>
            </a:r>
          </a:p>
          <a:p>
            <a:pPr marL="0" indent="0">
              <a:buNone/>
            </a:pPr>
            <a:r>
              <a:rPr lang="pl-PL" dirty="0"/>
              <a:t>Podmiot powinien wykazać wystarczające źródła finansowania operacji oraz działalności dla okresu bieżącego oraz wymaganego okresu prowadzenia działalności gospodarczej.</a:t>
            </a:r>
          </a:p>
          <a:p>
            <a:pPr marL="0" indent="0">
              <a:buNone/>
            </a:pPr>
            <a:r>
              <a:rPr lang="pl-PL" dirty="0"/>
              <a:t>Podejmowanie działalności gospodarczej –min. 70% kwoty premii określonej w LSR oraz wszelkie zidentyfikowane koszty podjęcia działalności gospodarczej i jej prowadzenia przez okres 2 lat od dokonania przez ARiMR płatności końcowej.</a:t>
            </a:r>
          </a:p>
          <a:p>
            <a:pPr marL="0" indent="0">
              <a:buNone/>
            </a:pPr>
            <a:r>
              <a:rPr lang="pl-PL" dirty="0"/>
              <a:t>Rozwijanie działalności gospodarczej –kwota pomocy oraz zidentyfikowane koszty rozwijania działalności gospodarczej i jej prowadzenia przez okres 3 lat od dokonania przez ARiMR płatności końcowej.</a:t>
            </a:r>
          </a:p>
          <a:p>
            <a:pPr marL="0" indent="0">
              <a:buNone/>
            </a:pPr>
            <a:r>
              <a:rPr lang="pl-PL" dirty="0"/>
              <a:t>Środki finansowe powinny umożliwić realizację działań zgodnie z przyjętym harmonogramem. Posiadane środki powinny pokrywać koszty (kwalifikowalne oraz niekwalifikowalne). Środki posiadane oraz przyszłe powinny także zapewnić utrzymanie płynności finansowej w okresie realizacji operacji. </a:t>
            </a:r>
          </a:p>
        </p:txBody>
      </p:sp>
      <p:pic>
        <p:nvPicPr>
          <p:cNvPr id="4" name="Obraz 3"/>
          <p:cNvPicPr>
            <a:picLocks noChangeAspect="1"/>
          </p:cNvPicPr>
          <p:nvPr/>
        </p:nvPicPr>
        <p:blipFill>
          <a:blip r:embed="rId2" cstate="print"/>
          <a:stretch>
            <a:fillRect/>
          </a:stretch>
        </p:blipFill>
        <p:spPr>
          <a:xfrm>
            <a:off x="5447304" y="4691733"/>
            <a:ext cx="6744696" cy="2339789"/>
          </a:xfrm>
          <a:prstGeom prst="rect">
            <a:avLst/>
          </a:prstGeom>
        </p:spPr>
      </p:pic>
    </p:spTree>
    <p:extLst>
      <p:ext uri="{BB962C8B-B14F-4D97-AF65-F5344CB8AC3E}">
        <p14:creationId xmlns:p14="http://schemas.microsoft.com/office/powerpoint/2010/main" xmlns="" val="285381796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580278"/>
            <a:ext cx="10515600" cy="1325563"/>
          </a:xfrm>
        </p:spPr>
        <p:txBody>
          <a:bodyPr>
            <a:normAutofit fontScale="90000"/>
          </a:bodyPr>
          <a:lstStyle/>
          <a:p>
            <a:r>
              <a:rPr lang="pl-PL" b="1" dirty="0"/>
              <a:t>VII. ZAKRES RZECZOWO-FINANSOWY OPERACJI </a:t>
            </a:r>
            <a:r>
              <a:rPr lang="pl-PL" b="1" dirty="0" smtClean="0"/>
              <a:t/>
            </a:r>
            <a:br>
              <a:rPr lang="pl-PL" b="1" dirty="0" smtClean="0"/>
            </a:br>
            <a:r>
              <a:rPr lang="pl-PL" b="1" dirty="0" smtClean="0"/>
              <a:t/>
            </a:r>
            <a:br>
              <a:rPr lang="pl-PL" b="1" dirty="0" smtClean="0"/>
            </a:br>
            <a:r>
              <a:rPr lang="pl-PL" b="1" dirty="0" smtClean="0"/>
              <a:t>7.1 ZESTAWIENIE PRZEWIDYWANYCH WYDATKÓW NIEZBĘDNYCH DO REALIZACJI OPERACJI</a:t>
            </a:r>
            <a:endParaRPr lang="pl-PL" dirty="0"/>
          </a:p>
        </p:txBody>
      </p:sp>
      <p:pic>
        <p:nvPicPr>
          <p:cNvPr id="4" name="Symbol zastępczy zawartości 3"/>
          <p:cNvPicPr>
            <a:picLocks noGrp="1" noChangeAspect="1"/>
          </p:cNvPicPr>
          <p:nvPr>
            <p:ph idx="1"/>
          </p:nvPr>
        </p:nvPicPr>
        <p:blipFill>
          <a:blip r:embed="rId2" cstate="print"/>
          <a:stretch>
            <a:fillRect/>
          </a:stretch>
        </p:blipFill>
        <p:spPr>
          <a:xfrm>
            <a:off x="2703930" y="4741445"/>
            <a:ext cx="7229475" cy="1504950"/>
          </a:xfrm>
          <a:prstGeom prst="rect">
            <a:avLst/>
          </a:prstGeom>
        </p:spPr>
      </p:pic>
      <p:sp>
        <p:nvSpPr>
          <p:cNvPr id="5" name="Prostokąt 4"/>
          <p:cNvSpPr/>
          <p:nvPr/>
        </p:nvSpPr>
        <p:spPr>
          <a:xfrm>
            <a:off x="449179" y="1905841"/>
            <a:ext cx="11742821" cy="2031325"/>
          </a:xfrm>
          <a:prstGeom prst="rect">
            <a:avLst/>
          </a:prstGeom>
        </p:spPr>
        <p:txBody>
          <a:bodyPr wrap="square">
            <a:spAutoFit/>
          </a:bodyPr>
          <a:lstStyle/>
          <a:p>
            <a:r>
              <a:rPr lang="pl-PL" b="0" i="0" u="none" strike="noStrike" baseline="0" dirty="0" smtClean="0">
                <a:solidFill>
                  <a:srgbClr val="000000"/>
                </a:solidFill>
                <a:latin typeface="Calibri" panose="020F0502020204030204" pitchFamily="34" charset="0"/>
              </a:rPr>
              <a:t>Przyjęte założenia dotyczące planowanej wielkości kosztów powinny być zgodne z </a:t>
            </a:r>
            <a:r>
              <a:rPr lang="pl-PL" b="0" i="0" u="none" strike="noStrike" baseline="0" dirty="0" err="1" smtClean="0">
                <a:solidFill>
                  <a:srgbClr val="000000"/>
                </a:solidFill>
                <a:latin typeface="Calibri" panose="020F0502020204030204" pitchFamily="34" charset="0"/>
              </a:rPr>
              <a:t>WoPP</a:t>
            </a:r>
            <a:r>
              <a:rPr lang="pl-PL" b="0" i="0" u="none" strike="noStrike" baseline="0" dirty="0" smtClean="0">
                <a:solidFill>
                  <a:srgbClr val="000000"/>
                </a:solidFill>
                <a:latin typeface="Calibri" panose="020F0502020204030204" pitchFamily="34" charset="0"/>
              </a:rPr>
              <a:t>. </a:t>
            </a:r>
          </a:p>
          <a:p>
            <a:r>
              <a:rPr lang="pl-PL" b="0" i="0" u="none" strike="noStrike" baseline="0" dirty="0" smtClean="0">
                <a:solidFill>
                  <a:srgbClr val="000000"/>
                </a:solidFill>
                <a:latin typeface="Calibri" panose="020F0502020204030204" pitchFamily="34" charset="0"/>
              </a:rPr>
              <a:t>Przyjęte koszty powinny być uzasadnione zakresem operacji, niezbędne do osiągnięcia jej celu oraz racjonalne (wykaz kosztów zawiera w </a:t>
            </a:r>
            <a:r>
              <a:rPr lang="pl-PL" b="0" i="0" u="none" strike="noStrike" baseline="0" dirty="0" smtClean="0">
                <a:solidFill>
                  <a:srgbClr val="000000"/>
                </a:solidFill>
                <a:latin typeface="Lucida Sans Unicode" panose="020B0602030504020204" pitchFamily="34" charset="0"/>
              </a:rPr>
              <a:t>§</a:t>
            </a:r>
            <a:r>
              <a:rPr lang="pl-PL" b="0" i="0" u="none" strike="noStrike" baseline="0" dirty="0" smtClean="0">
                <a:solidFill>
                  <a:srgbClr val="000000"/>
                </a:solidFill>
                <a:latin typeface="Calibri" panose="020F0502020204030204" pitchFamily="34" charset="0"/>
              </a:rPr>
              <a:t>17 ust. 1 rozporządzenia LSR).</a:t>
            </a:r>
          </a:p>
          <a:p>
            <a:r>
              <a:rPr lang="pl-PL" b="0" i="0" u="none" strike="noStrike" baseline="0" dirty="0" smtClean="0">
                <a:solidFill>
                  <a:srgbClr val="000000"/>
                </a:solidFill>
                <a:latin typeface="Calibri" panose="020F0502020204030204" pitchFamily="34" charset="0"/>
              </a:rPr>
              <a:t>Należy wskazać kryteria, na podstawie których dokonano wyboru maszyn, urządzeń, sprzętu. </a:t>
            </a:r>
          </a:p>
          <a:p>
            <a:r>
              <a:rPr lang="pl-PL" b="0" i="0" u="none" strike="noStrike" baseline="0" dirty="0" smtClean="0">
                <a:solidFill>
                  <a:srgbClr val="000000"/>
                </a:solidFill>
                <a:latin typeface="Calibri" panose="020F0502020204030204" pitchFamily="34" charset="0"/>
              </a:rPr>
              <a:t>Uzasadnić konieczność dokonania zakupu towarów i usług o podanych parametrach technicznych i jakościowych wraz z uzasadnieniem cen zakupu.</a:t>
            </a:r>
          </a:p>
          <a:p>
            <a:r>
              <a:rPr lang="pl-PL" b="0" i="0" u="none" strike="noStrike" baseline="0" dirty="0" smtClean="0">
                <a:solidFill>
                  <a:srgbClr val="000000"/>
                </a:solidFill>
                <a:latin typeface="Calibri" panose="020F0502020204030204" pitchFamily="34" charset="0"/>
              </a:rPr>
              <a:t>Jeśli uzasadnienie znajduje się we </a:t>
            </a:r>
            <a:r>
              <a:rPr lang="pl-PL" b="0" i="0" u="none" strike="noStrike" baseline="0" dirty="0" err="1" smtClean="0">
                <a:solidFill>
                  <a:srgbClr val="000000"/>
                </a:solidFill>
                <a:latin typeface="Calibri" panose="020F0502020204030204" pitchFamily="34" charset="0"/>
              </a:rPr>
              <a:t>WoPP</a:t>
            </a:r>
            <a:r>
              <a:rPr lang="pl-PL" b="0" i="0" u="none" strike="noStrike" baseline="0" dirty="0" smtClean="0">
                <a:solidFill>
                  <a:srgbClr val="000000"/>
                </a:solidFill>
                <a:latin typeface="Calibri" panose="020F0502020204030204" pitchFamily="34" charset="0"/>
              </a:rPr>
              <a:t> –można nie powielać informacji w tym zakresie.</a:t>
            </a:r>
            <a:endParaRPr lang="pl-PL" dirty="0"/>
          </a:p>
        </p:txBody>
      </p:sp>
    </p:spTree>
    <p:extLst>
      <p:ext uri="{BB962C8B-B14F-4D97-AF65-F5344CB8AC3E}">
        <p14:creationId xmlns:p14="http://schemas.microsoft.com/office/powerpoint/2010/main" xmlns="" val="12459117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a:t>Pomoc na operację </a:t>
            </a:r>
            <a:r>
              <a:rPr lang="pl-PL" dirty="0" smtClean="0"/>
              <a:t>z zakresu podejmowania działalności gospodarczej </a:t>
            </a:r>
            <a:r>
              <a:rPr lang="pl-PL" dirty="0"/>
              <a:t>jest przyznawana, jeżeli</a:t>
            </a:r>
          </a:p>
        </p:txBody>
      </p:sp>
      <p:sp>
        <p:nvSpPr>
          <p:cNvPr id="3" name="Symbol zastępczy zawartości 2"/>
          <p:cNvSpPr>
            <a:spLocks noGrp="1"/>
          </p:cNvSpPr>
          <p:nvPr>
            <p:ph idx="1"/>
          </p:nvPr>
        </p:nvSpPr>
        <p:spPr>
          <a:xfrm>
            <a:off x="749449" y="1917452"/>
            <a:ext cx="10754061" cy="4023360"/>
          </a:xfrm>
        </p:spPr>
        <p:txBody>
          <a:bodyPr>
            <a:noAutofit/>
          </a:bodyPr>
          <a:lstStyle/>
          <a:p>
            <a:r>
              <a:rPr lang="pl-PL" sz="2400" dirty="0"/>
              <a:t>podmiot ubiegający się o jej przyznanie</a:t>
            </a:r>
            <a:r>
              <a:rPr lang="pl-PL" sz="2400" dirty="0" smtClean="0"/>
              <a:t>:</a:t>
            </a:r>
            <a:r>
              <a:rPr lang="pl-PL" sz="2400" dirty="0"/>
              <a:t> </a:t>
            </a:r>
          </a:p>
          <a:p>
            <a:pPr marL="514350" indent="-514350">
              <a:buFont typeface="+mj-lt"/>
              <a:buAutoNum type="alphaLcParenR"/>
            </a:pPr>
            <a:r>
              <a:rPr lang="pl-PL" sz="2400" dirty="0" smtClean="0"/>
              <a:t>nie </a:t>
            </a:r>
            <a:r>
              <a:rPr lang="pl-PL" sz="2400" dirty="0"/>
              <a:t>podlega ubezpieczeniu społecznemu rolników z mocy ustawy i w pełnym zakresie, chyba że podejmuje działalność gospodarczą sklasyfikowaną w przepisach rozporządzenia Rady Ministrów z dnia 24 grudnia 2007 r. w sprawie Polskiej Klasyfikacji Działalności (PKD) (Dz. U. Nr 251, poz. 1885 oraz z 2009 r. Nr 59, poz. 489) jako produkcja artykułów spożywczych lub produkcja napojów,</a:t>
            </a:r>
          </a:p>
          <a:p>
            <a:pPr marL="514350" indent="-514350">
              <a:buFont typeface="+mj-lt"/>
              <a:buAutoNum type="alphaLcParenR"/>
            </a:pPr>
            <a:r>
              <a:rPr lang="pl-PL" sz="2400" dirty="0" smtClean="0"/>
              <a:t>w </a:t>
            </a:r>
            <a:r>
              <a:rPr lang="pl-PL" sz="2400" dirty="0"/>
              <a:t>okresie 2 lat poprzedzających dzień złożenia wniosku o przyznanie tej pomocy nie wykonywał działalności gospodarczej, do której stosuje się przepisy ustawy z dnia 2 lipca 2004 r. o swobodzie działalności gospodarczej, w szczególności nie był wpisany do Centralnej Ewidencji i Informacji o Działalności </a:t>
            </a:r>
            <a:r>
              <a:rPr lang="pl-PL" sz="2400" dirty="0" smtClean="0"/>
              <a:t>Gospodarczej</a:t>
            </a:r>
          </a:p>
          <a:p>
            <a:pPr marL="0" indent="0">
              <a:buNone/>
            </a:pPr>
            <a:r>
              <a:rPr lang="pl-PL" sz="2400" dirty="0"/>
              <a:t>– i nie została mu dotychczas przyznana pomoc na operację w tym zakresie;</a:t>
            </a:r>
          </a:p>
        </p:txBody>
      </p:sp>
    </p:spTree>
    <p:extLst>
      <p:ext uri="{BB962C8B-B14F-4D97-AF65-F5344CB8AC3E}">
        <p14:creationId xmlns:p14="http://schemas.microsoft.com/office/powerpoint/2010/main" xmlns="" val="33955808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b="1" dirty="0"/>
              <a:t>VIII. WSKAZANIE PLANOWANYCH DO UTWORZENIA MIEJSC PRACY.</a:t>
            </a:r>
            <a:endParaRPr lang="pl-PL" dirty="0"/>
          </a:p>
        </p:txBody>
      </p:sp>
      <p:sp>
        <p:nvSpPr>
          <p:cNvPr id="3" name="Symbol zastępczy zawartości 2"/>
          <p:cNvSpPr>
            <a:spLocks noGrp="1"/>
          </p:cNvSpPr>
          <p:nvPr>
            <p:ph idx="1"/>
          </p:nvPr>
        </p:nvSpPr>
        <p:spPr/>
        <p:txBody>
          <a:bodyPr/>
          <a:lstStyle/>
          <a:p>
            <a:pPr marL="0" indent="0">
              <a:buNone/>
            </a:pPr>
            <a:r>
              <a:rPr lang="pl-PL" dirty="0"/>
              <a:t>Należy wymienić i opisać utworzone stanowiska w ramach operacji, należy podać planowane zatrudnienie w etatach lub częściach etatów (średniorocznie). </a:t>
            </a:r>
          </a:p>
        </p:txBody>
      </p:sp>
      <p:pic>
        <p:nvPicPr>
          <p:cNvPr id="4" name="Obraz 3"/>
          <p:cNvPicPr>
            <a:picLocks noChangeAspect="1"/>
          </p:cNvPicPr>
          <p:nvPr/>
        </p:nvPicPr>
        <p:blipFill>
          <a:blip r:embed="rId2" cstate="print"/>
          <a:stretch>
            <a:fillRect/>
          </a:stretch>
        </p:blipFill>
        <p:spPr>
          <a:xfrm>
            <a:off x="991720" y="3452252"/>
            <a:ext cx="10033043" cy="2105866"/>
          </a:xfrm>
          <a:prstGeom prst="rect">
            <a:avLst/>
          </a:prstGeom>
        </p:spPr>
      </p:pic>
    </p:spTree>
    <p:extLst>
      <p:ext uri="{BB962C8B-B14F-4D97-AF65-F5344CB8AC3E}">
        <p14:creationId xmlns:p14="http://schemas.microsoft.com/office/powerpoint/2010/main" xmlns="" val="14192616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38200" y="1060916"/>
            <a:ext cx="10515600" cy="1325563"/>
          </a:xfrm>
        </p:spPr>
        <p:txBody>
          <a:bodyPr>
            <a:normAutofit fontScale="90000"/>
          </a:bodyPr>
          <a:lstStyle/>
          <a:p>
            <a:r>
              <a:rPr lang="pl-PL" b="1" dirty="0"/>
              <a:t>IX. PROJEKCJA FINANSOWA DLA </a:t>
            </a:r>
            <a:r>
              <a:rPr lang="pl-PL" b="1" dirty="0" smtClean="0"/>
              <a:t>OPERACJI</a:t>
            </a:r>
            <a:r>
              <a:rPr lang="pl-PL" b="1" dirty="0"/>
              <a:t/>
            </a:r>
            <a:br>
              <a:rPr lang="pl-PL" b="1" dirty="0"/>
            </a:br>
            <a:r>
              <a:rPr lang="pl-PL" b="1" dirty="0" smtClean="0"/>
              <a:t>9.1 PROGNOZA POZIOMU CEN I WIELKOŚCI SPRZEDAŻY </a:t>
            </a:r>
            <a:endParaRPr lang="pl-PL" b="1" dirty="0"/>
          </a:p>
        </p:txBody>
      </p:sp>
      <p:sp>
        <p:nvSpPr>
          <p:cNvPr id="3" name="Symbol zastępczy zawartości 2"/>
          <p:cNvSpPr>
            <a:spLocks noGrp="1"/>
          </p:cNvSpPr>
          <p:nvPr>
            <p:ph idx="1"/>
          </p:nvPr>
        </p:nvSpPr>
        <p:spPr>
          <a:xfrm>
            <a:off x="838200" y="2386479"/>
            <a:ext cx="10515600" cy="4351338"/>
          </a:xfrm>
        </p:spPr>
        <p:txBody>
          <a:bodyPr>
            <a:normAutofit/>
          </a:bodyPr>
          <a:lstStyle/>
          <a:p>
            <a:pPr marL="0" indent="0">
              <a:buNone/>
            </a:pPr>
            <a:r>
              <a:rPr lang="pl-PL" dirty="0"/>
              <a:t>Produkt / usługa / towar są podawane zgodnie z Tabelą 4.2.1 Oferta –charakterystyka produktu / usługi / towaru. Należy również określić, na jakim poziomie będą kształtowały się ceny za poszczególne produkty/usługi/towary oferowane przez podmiot. Należy przy tym pamiętać, aby podane ceny uwzględniały ich realny poziom rynkowy, co będzie czyniło założenia bardziej wiarygodnymi. </a:t>
            </a:r>
          </a:p>
        </p:txBody>
      </p:sp>
      <p:pic>
        <p:nvPicPr>
          <p:cNvPr id="4" name="Obraz 3"/>
          <p:cNvPicPr>
            <a:picLocks noChangeAspect="1"/>
          </p:cNvPicPr>
          <p:nvPr/>
        </p:nvPicPr>
        <p:blipFill>
          <a:blip r:embed="rId2" cstate="print"/>
          <a:stretch>
            <a:fillRect/>
          </a:stretch>
        </p:blipFill>
        <p:spPr>
          <a:xfrm>
            <a:off x="1920688" y="4139725"/>
            <a:ext cx="8350624" cy="1860155"/>
          </a:xfrm>
          <a:prstGeom prst="rect">
            <a:avLst/>
          </a:prstGeom>
        </p:spPr>
      </p:pic>
    </p:spTree>
    <p:extLst>
      <p:ext uri="{BB962C8B-B14F-4D97-AF65-F5344CB8AC3E}">
        <p14:creationId xmlns:p14="http://schemas.microsoft.com/office/powerpoint/2010/main" xmlns="" val="26729108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p:txBody>
          <a:bodyPr/>
          <a:lstStyle/>
          <a:p>
            <a:pPr marL="0" indent="0">
              <a:buNone/>
            </a:pPr>
            <a:r>
              <a:rPr lang="pl-PL" dirty="0" smtClean="0"/>
              <a:t>Weryfikacja obejmuje uzasadnienie prognozy cen –założenia przyjęte na potrzeby opracowania powyższych prognoz ceny sprzedaży własnych produktów / usług / towarów) i wielkości sprzedaży. Jeśli w okresie trwałości operacji będą występować jakiekolwiek zmiany cen –w tabeli powinna być przedstawiona wartość uśredniona (przy czym należy opisać jak w skali roku zmieniała się będzie dana wartość).Uzasadnienie dot. również sytuacji rynkowej, jakości, zmian w kosztach, marży produktu itp. </a:t>
            </a:r>
          </a:p>
          <a:p>
            <a:endParaRPr lang="pl-PL" dirty="0"/>
          </a:p>
        </p:txBody>
      </p:sp>
    </p:spTree>
    <p:extLst>
      <p:ext uri="{BB962C8B-B14F-4D97-AF65-F5344CB8AC3E}">
        <p14:creationId xmlns:p14="http://schemas.microsoft.com/office/powerpoint/2010/main" xmlns="" val="79580799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smtClean="0"/>
              <a:t>9.2 RACHUNEK ZYSKÓW I STRAT</a:t>
            </a:r>
            <a:endParaRPr lang="pl-PL" b="1" dirty="0"/>
          </a:p>
        </p:txBody>
      </p:sp>
      <p:sp>
        <p:nvSpPr>
          <p:cNvPr id="3" name="Symbol zastępczy zawartości 2"/>
          <p:cNvSpPr>
            <a:spLocks noGrp="1"/>
          </p:cNvSpPr>
          <p:nvPr>
            <p:ph idx="1"/>
          </p:nvPr>
        </p:nvSpPr>
        <p:spPr>
          <a:xfrm>
            <a:off x="3783105" y="1411705"/>
            <a:ext cx="8120137" cy="5132529"/>
          </a:xfrm>
        </p:spPr>
        <p:txBody>
          <a:bodyPr>
            <a:normAutofit fontScale="85000" lnSpcReduction="20000"/>
          </a:bodyPr>
          <a:lstStyle/>
          <a:p>
            <a:endParaRPr lang="pl-PL" dirty="0"/>
          </a:p>
          <a:p>
            <a:pPr marL="0" indent="0">
              <a:buNone/>
            </a:pPr>
            <a:r>
              <a:rPr lang="pl-PL" dirty="0"/>
              <a:t>•Rachunek zysków i strat (rachunek wyników) -jedno z podstawowych i obligatoryjnych elementów sprawozdania finansowego firmy. </a:t>
            </a:r>
          </a:p>
          <a:p>
            <a:pPr marL="0" indent="0">
              <a:buNone/>
            </a:pPr>
            <a:r>
              <a:rPr lang="pl-PL" dirty="0"/>
              <a:t>•Informuje jaka jest efektywność poszczególnych rodzajów działalności oraz jaki jest ogólny wynik finansowy przedsiębiorstwa. </a:t>
            </a:r>
          </a:p>
          <a:p>
            <a:pPr marL="0" indent="0">
              <a:buNone/>
            </a:pPr>
            <a:r>
              <a:rPr lang="pl-PL" dirty="0"/>
              <a:t>•W ujęciu konstrukcyjnym rachunek wyników jest zestawieniem strumieni przychodów uzyskanych ze sprzedaży wyrobów, towarów bądź usług w ramach prowadzonej działalności gospodarczej, przychodów uzyskanych z przeprowadzenia operacji finansowych i uzyskanych zysków nadzwyczajnych oraz kosztów uzyskania przychodów, poniesionych strat nadzwyczajnych i opłaconych podatków.</a:t>
            </a:r>
          </a:p>
          <a:p>
            <a:pPr marL="0" indent="0">
              <a:buNone/>
            </a:pPr>
            <a:r>
              <a:rPr lang="pl-PL" dirty="0"/>
              <a:t>•W przypadku BP dla poddziałania 19.2 z uwagi na fakt, iż oceniamy ekonomiczne uzasadnienie operacji, rachunek wyników jest zestawieniem strumieni przychodów uzyskanych ze sprzedaży wyrobów, towarów bądź usług w ramach prowadzonej operacji, przychodów uzyskanych z realizacji operacji i uzyskanych zysków nadzwyczajnych oraz kosztów uzyskania przychodów, poniesionych strat nadzwyczajnych i opłaconych podatków –w zakresie dotyczącym działalności związanej z operacją.</a:t>
            </a:r>
          </a:p>
          <a:p>
            <a:pPr marL="0" indent="0">
              <a:buNone/>
            </a:pPr>
            <a:r>
              <a:rPr lang="pl-PL" dirty="0"/>
              <a:t>•Rachunek zysków i strat pomaga oszacować przychody oraz koszty podejmowania lub rozwijania działalności gospodarczej. Widząc poszczególne pozycje kosztów generowanych przez firmę, można uwzględnić ewentualne korekty w bieżących wydatkach, które zabezpieczą przed utratą płynności finansowej np. poprzez ograniczanie kosztów opłat za media, czy też reklamy firmy </a:t>
            </a:r>
          </a:p>
        </p:txBody>
      </p:sp>
      <p:pic>
        <p:nvPicPr>
          <p:cNvPr id="4" name="Obraz 3"/>
          <p:cNvPicPr>
            <a:picLocks noChangeAspect="1"/>
          </p:cNvPicPr>
          <p:nvPr/>
        </p:nvPicPr>
        <p:blipFill>
          <a:blip r:embed="rId2" cstate="print"/>
          <a:stretch>
            <a:fillRect/>
          </a:stretch>
        </p:blipFill>
        <p:spPr>
          <a:xfrm>
            <a:off x="378758" y="2163576"/>
            <a:ext cx="3276602" cy="3071814"/>
          </a:xfrm>
          <a:prstGeom prst="rect">
            <a:avLst/>
          </a:prstGeom>
        </p:spPr>
      </p:pic>
    </p:spTree>
    <p:extLst>
      <p:ext uri="{BB962C8B-B14F-4D97-AF65-F5344CB8AC3E}">
        <p14:creationId xmlns:p14="http://schemas.microsoft.com/office/powerpoint/2010/main" xmlns="" val="202156460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b="1" dirty="0"/>
              <a:t>OCENA EKONOMICZNEGO UZASADNIENIA OPERACJI</a:t>
            </a:r>
            <a:endParaRPr lang="pl-PL" dirty="0"/>
          </a:p>
        </p:txBody>
      </p:sp>
      <p:sp>
        <p:nvSpPr>
          <p:cNvPr id="3" name="Symbol zastępczy zawartości 2"/>
          <p:cNvSpPr>
            <a:spLocks noGrp="1"/>
          </p:cNvSpPr>
          <p:nvPr>
            <p:ph idx="1"/>
          </p:nvPr>
        </p:nvSpPr>
        <p:spPr>
          <a:xfrm>
            <a:off x="268941" y="1791947"/>
            <a:ext cx="5827059" cy="4023360"/>
          </a:xfrm>
        </p:spPr>
        <p:txBody>
          <a:bodyPr>
            <a:normAutofit lnSpcReduction="10000"/>
          </a:bodyPr>
          <a:lstStyle/>
          <a:p>
            <a:endParaRPr lang="pl-PL" dirty="0"/>
          </a:p>
          <a:p>
            <a:pPr marL="0" indent="0">
              <a:buNone/>
            </a:pPr>
            <a:r>
              <a:rPr lang="pl-PL" dirty="0"/>
              <a:t>•Operacja jest uzasadniona ekonomicznie, jeśli generuje przychody a jej efektywność weryfikowana będzie w BP na podstawie wskaźnika NPV. </a:t>
            </a:r>
          </a:p>
          <a:p>
            <a:pPr marL="0" indent="0">
              <a:buNone/>
            </a:pPr>
            <a:r>
              <a:rPr lang="pl-PL" dirty="0"/>
              <a:t>•Wskaźnik ten pozwala określić rzeczywistą wartość nakładów i efektów związanych z danym przedsięwzięciem inwestycyjnym. NPV to suma zdyskontowanych oddzielnie dla każdego roku przepływów pieniężnych, zrealizowanych w całym okresie objętym rachunkiem, przy stałym poziomie stopy dyskontowej. </a:t>
            </a:r>
          </a:p>
          <a:p>
            <a:pPr marL="0" indent="0">
              <a:buNone/>
            </a:pPr>
            <a:r>
              <a:rPr lang="pl-PL" dirty="0"/>
              <a:t>•Badane przedsięwzięcie jest opłacalne, jeżeli </a:t>
            </a:r>
            <a:r>
              <a:rPr lang="pl-PL" b="1" dirty="0"/>
              <a:t>NPV jest większe od 0</a:t>
            </a:r>
            <a:r>
              <a:rPr lang="pl-PL" dirty="0"/>
              <a:t>. </a:t>
            </a:r>
          </a:p>
          <a:p>
            <a:endParaRPr lang="pl-PL" dirty="0"/>
          </a:p>
        </p:txBody>
      </p:sp>
      <p:pic>
        <p:nvPicPr>
          <p:cNvPr id="4" name="Obraz 3"/>
          <p:cNvPicPr>
            <a:picLocks noChangeAspect="1"/>
          </p:cNvPicPr>
          <p:nvPr/>
        </p:nvPicPr>
        <p:blipFill>
          <a:blip r:embed="rId2" cstate="print"/>
          <a:stretch>
            <a:fillRect/>
          </a:stretch>
        </p:blipFill>
        <p:spPr>
          <a:xfrm>
            <a:off x="6273800" y="2065865"/>
            <a:ext cx="5764117" cy="3666067"/>
          </a:xfrm>
          <a:prstGeom prst="rect">
            <a:avLst/>
          </a:prstGeom>
        </p:spPr>
      </p:pic>
    </p:spTree>
    <p:extLst>
      <p:ext uri="{BB962C8B-B14F-4D97-AF65-F5344CB8AC3E}">
        <p14:creationId xmlns:p14="http://schemas.microsoft.com/office/powerpoint/2010/main" xmlns="" val="241419400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b="1" dirty="0"/>
              <a:t>BŁĘDY W PRZYGOTOWANIU BIZNESPLANU</a:t>
            </a:r>
            <a:endParaRPr lang="pl-PL" dirty="0"/>
          </a:p>
        </p:txBody>
      </p:sp>
      <p:sp>
        <p:nvSpPr>
          <p:cNvPr id="3" name="Symbol zastępczy zawartości 2"/>
          <p:cNvSpPr>
            <a:spLocks noGrp="1"/>
          </p:cNvSpPr>
          <p:nvPr>
            <p:ph idx="1"/>
          </p:nvPr>
        </p:nvSpPr>
        <p:spPr/>
        <p:txBody>
          <a:bodyPr>
            <a:normAutofit/>
          </a:bodyPr>
          <a:lstStyle/>
          <a:p>
            <a:endParaRPr lang="pl-PL" dirty="0"/>
          </a:p>
          <a:p>
            <a:r>
              <a:rPr lang="pl-PL" dirty="0"/>
              <a:t>Podstawowym i zarazem kluczowym problemem w sporządzaniu BP jest przyjęcie właściwych założeń. W przypadku nowo powstających przedsięwzięć jest to wyjątkowo trudne i obarczone dużym ryzykiem błędu. Blisko 80% polskich firm upada w ciągu pierwszych dwóch lat swojej działalności. Trudności w prowadzeniu działalności gospodarczej mają zwłaszcza mali i średni przedsiębiorcy (zawdzięczamy im blisko 70% PKB). </a:t>
            </a:r>
          </a:p>
          <a:p>
            <a:r>
              <a:rPr lang="pl-PL" dirty="0" smtClean="0"/>
              <a:t>BP </a:t>
            </a:r>
            <a:r>
              <a:rPr lang="pl-PL" dirty="0"/>
              <a:t>użyteczny w założeniach ale nierealny w wykonaniu (i odwrotnie) jest zupełnie </a:t>
            </a:r>
            <a:r>
              <a:rPr lang="pl-PL" dirty="0" smtClean="0"/>
              <a:t>nieprzydatny.</a:t>
            </a:r>
          </a:p>
          <a:p>
            <a:r>
              <a:rPr lang="pl-PL" dirty="0" smtClean="0"/>
              <a:t>Nie </a:t>
            </a:r>
            <a:r>
              <a:rPr lang="pl-PL" dirty="0"/>
              <a:t>da się opracować BP realnego i wykonalnego w 100% -zadowalający jest wskaźnik w przedziale od 75% do 95% </a:t>
            </a:r>
            <a:r>
              <a:rPr lang="pl-PL" i="1" dirty="0"/>
              <a:t>(ocena realności BP dopuszcza błąd w granicach np. od 5% do 25% po uwzględnieniu oczekiwań indywidualnego odbiorcy projektu). </a:t>
            </a:r>
            <a:endParaRPr lang="pl-PL" i="1" dirty="0" smtClean="0"/>
          </a:p>
          <a:p>
            <a:endParaRPr lang="pl-PL" dirty="0"/>
          </a:p>
          <a:p>
            <a:endParaRPr lang="pl-PL" dirty="0"/>
          </a:p>
        </p:txBody>
      </p:sp>
    </p:spTree>
    <p:extLst>
      <p:ext uri="{BB962C8B-B14F-4D97-AF65-F5344CB8AC3E}">
        <p14:creationId xmlns:p14="http://schemas.microsoft.com/office/powerpoint/2010/main" xmlns="" val="21176940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b="1" dirty="0"/>
              <a:t>BŁĘDY W PRZYGOTOWANIU BIZNESPLANU</a:t>
            </a:r>
            <a:endParaRPr lang="pl-PL" dirty="0"/>
          </a:p>
        </p:txBody>
      </p:sp>
      <p:sp>
        <p:nvSpPr>
          <p:cNvPr id="3" name="Symbol zastępczy zawartości 2"/>
          <p:cNvSpPr>
            <a:spLocks noGrp="1"/>
          </p:cNvSpPr>
          <p:nvPr>
            <p:ph idx="1"/>
          </p:nvPr>
        </p:nvSpPr>
        <p:spPr>
          <a:xfrm>
            <a:off x="838200" y="1825625"/>
            <a:ext cx="10515600" cy="4862046"/>
          </a:xfrm>
        </p:spPr>
        <p:txBody>
          <a:bodyPr>
            <a:normAutofit/>
          </a:bodyPr>
          <a:lstStyle/>
          <a:p>
            <a:endParaRPr lang="pl-PL" dirty="0"/>
          </a:p>
          <a:p>
            <a:pPr marL="0" indent="0">
              <a:buNone/>
            </a:pPr>
            <a:r>
              <a:rPr lang="pl-PL" dirty="0"/>
              <a:t>•</a:t>
            </a:r>
            <a:r>
              <a:rPr lang="pl-PL" b="1" dirty="0"/>
              <a:t>Chaos </a:t>
            </a:r>
            <a:r>
              <a:rPr lang="pl-PL" dirty="0"/>
              <a:t>w dokumencie. BP to nie zbiór przypadkowo znalezionych informacji, lecz profesjonalny dokument, </a:t>
            </a:r>
            <a:r>
              <a:rPr lang="pl-PL" dirty="0" smtClean="0"/>
              <a:t>„</a:t>
            </a:r>
            <a:r>
              <a:rPr lang="pl-PL" dirty="0"/>
              <a:t>od ogółu do </a:t>
            </a:r>
            <a:r>
              <a:rPr lang="pl-PL" dirty="0" smtClean="0"/>
              <a:t>szczegółu</a:t>
            </a:r>
          </a:p>
          <a:p>
            <a:pPr marL="0" indent="0">
              <a:buNone/>
            </a:pPr>
            <a:r>
              <a:rPr lang="pl-PL" dirty="0" smtClean="0"/>
              <a:t>•</a:t>
            </a:r>
            <a:r>
              <a:rPr lang="pl-PL" b="1" dirty="0" smtClean="0"/>
              <a:t>„</a:t>
            </a:r>
            <a:r>
              <a:rPr lang="pl-PL" b="1" dirty="0"/>
              <a:t>Lanie wody” –</a:t>
            </a:r>
            <a:r>
              <a:rPr lang="pl-PL" dirty="0"/>
              <a:t>objętość biznesplanu zależy od rodzaju planowanej operacji. </a:t>
            </a:r>
            <a:r>
              <a:rPr lang="pl-PL" dirty="0" smtClean="0"/>
              <a:t>Niezależnie </a:t>
            </a:r>
            <a:r>
              <a:rPr lang="pl-PL" dirty="0"/>
              <a:t>jednak od tego co jest przedmiotem BP, należy pamiętać, że w konstruowanym dokumencie muszą się znaleźć tylko istotne/kluczowe informacje, które wywierają wpływ na przedstawiany projekt. </a:t>
            </a:r>
            <a:endParaRPr lang="pl-PL" dirty="0" smtClean="0"/>
          </a:p>
          <a:p>
            <a:pPr marL="0" indent="0">
              <a:buNone/>
            </a:pPr>
            <a:r>
              <a:rPr lang="pl-PL" dirty="0" smtClean="0"/>
              <a:t>•</a:t>
            </a:r>
            <a:r>
              <a:rPr lang="pl-PL" b="1" dirty="0"/>
              <a:t>brak pomysłu na działalność </a:t>
            </a:r>
            <a:r>
              <a:rPr lang="pl-PL" dirty="0"/>
              <a:t>(jeśli potencjalny wnioskodawca zadaje pytanie lub liczy na wskazówkę „co teraz opłaca się robić?” –nie powinieneś myśleć o otwieraniu własnej firmy), </a:t>
            </a:r>
          </a:p>
          <a:p>
            <a:pPr marL="0" indent="0">
              <a:buNone/>
            </a:pPr>
            <a:r>
              <a:rPr lang="pl-PL" dirty="0"/>
              <a:t>•</a:t>
            </a:r>
            <a:r>
              <a:rPr lang="pl-PL" b="1" dirty="0"/>
              <a:t>Brak realizmu w konstruowaniu planów finansowych</a:t>
            </a:r>
            <a:r>
              <a:rPr lang="pl-PL" dirty="0"/>
              <a:t>. </a:t>
            </a:r>
            <a:r>
              <a:rPr lang="pl-PL" dirty="0" smtClean="0"/>
              <a:t>Planując </a:t>
            </a:r>
            <a:r>
              <a:rPr lang="pl-PL" dirty="0"/>
              <a:t>operację należy mieć pewność, że przychody i koszty, które są podawane, są de facto możliwe do uzyskania w okresie realizacji projektu. </a:t>
            </a:r>
            <a:endParaRPr lang="pl-PL" dirty="0" smtClean="0"/>
          </a:p>
          <a:p>
            <a:pPr marL="0" indent="0">
              <a:buNone/>
            </a:pPr>
            <a:r>
              <a:rPr lang="pl-PL" dirty="0" smtClean="0"/>
              <a:t>•</a:t>
            </a:r>
            <a:r>
              <a:rPr lang="pl-PL" b="1" dirty="0"/>
              <a:t>Błędy w analizie finansowej. </a:t>
            </a:r>
            <a:r>
              <a:rPr lang="pl-PL" dirty="0" smtClean="0"/>
              <a:t>Konstruujące BP zapominamy o konieczności oszacowania zobowiązań wobec dostawców, budżetu państwa amortyzacja. •</a:t>
            </a:r>
            <a:r>
              <a:rPr lang="pl-PL" b="1" dirty="0"/>
              <a:t>błędna ocena sytuacji rynkowej. </a:t>
            </a:r>
            <a:endParaRPr lang="pl-PL" dirty="0"/>
          </a:p>
          <a:p>
            <a:endParaRPr lang="pl-PL" dirty="0"/>
          </a:p>
        </p:txBody>
      </p:sp>
    </p:spTree>
    <p:extLst>
      <p:ext uri="{BB962C8B-B14F-4D97-AF65-F5344CB8AC3E}">
        <p14:creationId xmlns:p14="http://schemas.microsoft.com/office/powerpoint/2010/main" xmlns="" val="147412994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b="1" dirty="0"/>
              <a:t>PRAWIDŁOWO OPRACOWANY BIZNESPLAN</a:t>
            </a:r>
            <a:endParaRPr lang="pl-PL" dirty="0"/>
          </a:p>
        </p:txBody>
      </p:sp>
      <p:sp>
        <p:nvSpPr>
          <p:cNvPr id="3" name="Symbol zastępczy zawartości 2"/>
          <p:cNvSpPr>
            <a:spLocks noGrp="1"/>
          </p:cNvSpPr>
          <p:nvPr>
            <p:ph idx="1"/>
          </p:nvPr>
        </p:nvSpPr>
        <p:spPr/>
        <p:txBody>
          <a:bodyPr>
            <a:normAutofit/>
          </a:bodyPr>
          <a:lstStyle/>
          <a:p>
            <a:pPr marL="0" indent="0">
              <a:buNone/>
            </a:pPr>
            <a:r>
              <a:rPr lang="pl-PL" b="1" dirty="0"/>
              <a:t>Dobrze opracowany BP </a:t>
            </a:r>
            <a:r>
              <a:rPr lang="pl-PL" dirty="0"/>
              <a:t>–w sposób przejrzysty i rzetelny opisuje zarówno obecną, jak i przyszłą działalność i obejmuje:</a:t>
            </a:r>
          </a:p>
          <a:p>
            <a:pPr marL="0" indent="0">
              <a:buNone/>
            </a:pPr>
            <a:r>
              <a:rPr lang="pl-PL" dirty="0"/>
              <a:t>•informacje odnośnie przewidywanych szans i zagrożeń,</a:t>
            </a:r>
          </a:p>
          <a:p>
            <a:pPr marL="0" indent="0">
              <a:buNone/>
            </a:pPr>
            <a:r>
              <a:rPr lang="pl-PL" dirty="0"/>
              <a:t>•analizę finansową przedstawiającą rzetelnie szanse i zagrożenia biznesowe oraz wyliczenia finansowe obrazujące dotychczasowe (jeżeli istniejące) oraz planowane wyniki finansowe.</a:t>
            </a:r>
          </a:p>
          <a:p>
            <a:endParaRPr lang="pl-PL" dirty="0"/>
          </a:p>
          <a:p>
            <a:pPr marL="0" indent="0">
              <a:buNone/>
            </a:pPr>
            <a:r>
              <a:rPr lang="pl-PL" dirty="0"/>
              <a:t>Profesjonalne opracowanie BP daje możliwość przeanalizowania wszystkich aspektów mających związek z rozpoczęciem nowej działalności lub rozwojem firmy. </a:t>
            </a:r>
          </a:p>
          <a:p>
            <a:pPr marL="0" indent="0">
              <a:buNone/>
            </a:pPr>
            <a:r>
              <a:rPr lang="pl-PL" dirty="0"/>
              <a:t>BP pokazuje umiejętności osób decydujących o firmie do podejmowania trafnych decyzji, w zakresie trwałego usytuowania firmy na rynku, a także stworzenia jej wizji sukcesu/rozwoju. </a:t>
            </a:r>
          </a:p>
        </p:txBody>
      </p:sp>
    </p:spTree>
    <p:extLst>
      <p:ext uri="{BB962C8B-B14F-4D97-AF65-F5344CB8AC3E}">
        <p14:creationId xmlns:p14="http://schemas.microsoft.com/office/powerpoint/2010/main" xmlns="" val="385075848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b="1" dirty="0"/>
              <a:t>ZOBOWIĄZANIA WYNIKAJĄCE Z POSTANOWIEŃ UMOWY O PRZYZNANIU </a:t>
            </a:r>
            <a:r>
              <a:rPr lang="pl-PL" b="1" dirty="0" smtClean="0"/>
              <a:t>POMOCY</a:t>
            </a:r>
            <a:endParaRPr lang="pl-PL" dirty="0"/>
          </a:p>
        </p:txBody>
      </p:sp>
      <p:sp>
        <p:nvSpPr>
          <p:cNvPr id="3" name="Symbol zastępczy zawartości 2"/>
          <p:cNvSpPr>
            <a:spLocks noGrp="1"/>
          </p:cNvSpPr>
          <p:nvPr>
            <p:ph idx="1"/>
          </p:nvPr>
        </p:nvSpPr>
        <p:spPr/>
        <p:txBody>
          <a:bodyPr>
            <a:normAutofit/>
          </a:bodyPr>
          <a:lstStyle/>
          <a:p>
            <a:pPr marL="0" indent="0">
              <a:buNone/>
            </a:pPr>
            <a:r>
              <a:rPr lang="pl-PL" dirty="0" smtClean="0"/>
              <a:t>Beneficjent </a:t>
            </a:r>
            <a:r>
              <a:rPr lang="pl-PL" dirty="0"/>
              <a:t>zobowiązuje się do spełnienia warunków określonych w Programie, przepisach ustawy, rozporządzenia oraz realizacji operacji zgodnie z postanowieniami umowy, a w szczególności do:</a:t>
            </a:r>
          </a:p>
          <a:p>
            <a:pPr marL="0" indent="0">
              <a:buNone/>
            </a:pPr>
            <a:r>
              <a:rPr lang="pl-PL" dirty="0"/>
              <a:t>•realizowania </a:t>
            </a:r>
            <a:r>
              <a:rPr lang="pl-PL" dirty="0" smtClean="0"/>
              <a:t>operacji zgodnie </a:t>
            </a:r>
            <a:r>
              <a:rPr lang="pl-PL" dirty="0"/>
              <a:t>z biznesplanem; </a:t>
            </a:r>
          </a:p>
          <a:p>
            <a:pPr marL="0" indent="0">
              <a:buNone/>
            </a:pPr>
            <a:r>
              <a:rPr lang="pl-PL" dirty="0"/>
              <a:t>•osiągnięcia co najmniej 30% zakładanego w biznesplanie, ilościowego lub wartościowego poziomu sprzedaży produktów lub usług do dnia, w którym upłynie rok od dnia wypłaty płatności końcowej;</a:t>
            </a:r>
          </a:p>
          <a:p>
            <a:pPr marL="0" indent="0">
              <a:buNone/>
            </a:pPr>
            <a:endParaRPr lang="pl-PL" i="1" dirty="0" smtClean="0"/>
          </a:p>
          <a:p>
            <a:pPr marL="0" indent="0">
              <a:buNone/>
            </a:pPr>
            <a:r>
              <a:rPr lang="pl-PL" i="1" dirty="0" smtClean="0"/>
              <a:t>Dotyczy </a:t>
            </a:r>
            <a:r>
              <a:rPr lang="pl-PL" i="1" dirty="0"/>
              <a:t>operacji w zakresie, o którym mowa w §2 ust. 1 pkt 2-4 rozporządzenia. </a:t>
            </a:r>
            <a:endParaRPr lang="pl-PL" dirty="0"/>
          </a:p>
        </p:txBody>
      </p:sp>
    </p:spTree>
    <p:extLst>
      <p:ext uri="{BB962C8B-B14F-4D97-AF65-F5344CB8AC3E}">
        <p14:creationId xmlns:p14="http://schemas.microsoft.com/office/powerpoint/2010/main" xmlns="" val="380199067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4294967295"/>
          </p:nvPr>
        </p:nvSpPr>
        <p:spPr>
          <a:xfrm>
            <a:off x="999066" y="1617662"/>
            <a:ext cx="10058400" cy="4022725"/>
          </a:xfrm>
        </p:spPr>
        <p:txBody>
          <a:bodyPr/>
          <a:lstStyle/>
          <a:p>
            <a:endParaRPr lang="pl-PL" dirty="0"/>
          </a:p>
          <a:p>
            <a:endParaRPr lang="pl-PL" dirty="0" smtClean="0"/>
          </a:p>
          <a:p>
            <a:endParaRPr lang="pl-PL" dirty="0"/>
          </a:p>
          <a:p>
            <a:pPr algn="ctr"/>
            <a:r>
              <a:rPr lang="pl-PL" sz="3200" dirty="0" smtClean="0"/>
              <a:t>KONIEC</a:t>
            </a:r>
            <a:endParaRPr lang="pl-PL" sz="3200" dirty="0"/>
          </a:p>
        </p:txBody>
      </p:sp>
    </p:spTree>
    <p:extLst>
      <p:ext uri="{BB962C8B-B14F-4D97-AF65-F5344CB8AC3E}">
        <p14:creationId xmlns:p14="http://schemas.microsoft.com/office/powerpoint/2010/main" xmlns="" val="7588833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Pomoc na operację z zakresu podejmowania działalności gospodarczej jest przyznawana, jeżeli cd.</a:t>
            </a:r>
            <a:endParaRPr lang="pl-PL" dirty="0"/>
          </a:p>
        </p:txBody>
      </p:sp>
      <p:sp>
        <p:nvSpPr>
          <p:cNvPr id="3" name="Symbol zastępczy zawartości 2"/>
          <p:cNvSpPr>
            <a:spLocks noGrp="1"/>
          </p:cNvSpPr>
          <p:nvPr>
            <p:ph idx="1"/>
          </p:nvPr>
        </p:nvSpPr>
        <p:spPr>
          <a:xfrm>
            <a:off x="1097280" y="1845733"/>
            <a:ext cx="10058400" cy="4339913"/>
          </a:xfrm>
        </p:spPr>
        <p:txBody>
          <a:bodyPr>
            <a:normAutofit fontScale="77500" lnSpcReduction="20000"/>
          </a:bodyPr>
          <a:lstStyle/>
          <a:p>
            <a:pPr marL="0" indent="0">
              <a:buNone/>
            </a:pPr>
            <a:r>
              <a:rPr lang="pl-PL" sz="3100" dirty="0"/>
              <a:t>2) operacja zakłada podjęcie we własnym imieniu działalności gospodarczej, do której stosuje się przepisy ustawy z dnia 2 lipca 2004 r. o swobodzie działalności gospodarczej, i jej wykonywanie do dnia, w którym upłynie 2 lata od dnia wypłaty płatności końcowej, oraz: </a:t>
            </a:r>
          </a:p>
          <a:p>
            <a:pPr marL="514350" lvl="0" indent="-514350">
              <a:buFont typeface="+mj-lt"/>
              <a:buAutoNum type="alphaLcParenR"/>
            </a:pPr>
            <a:r>
              <a:rPr lang="pl-PL" sz="3100" dirty="0"/>
              <a:t>zgłoszenie podmiotu ubiegającego się o przyznanie pomocy do ubezpieczenia emerytalnego, ubezpieczeń rentowych i ubezpieczenia wypadkowego na podstawie przepisów o systemie ubezpieczeń społecznych z tytułu wykonywania tej działalności </a:t>
            </a:r>
            <a:br>
              <a:rPr lang="pl-PL" sz="3100" dirty="0"/>
            </a:br>
            <a:r>
              <a:rPr lang="pl-PL" sz="3100" dirty="0"/>
              <a:t>i podleganie tym ubezpieczeniom do dnia, w którym upłynie 2 lata od dnia wypłaty płatności końcowej, lub </a:t>
            </a:r>
          </a:p>
          <a:p>
            <a:pPr marL="514350" indent="-514350">
              <a:buFont typeface="+mj-lt"/>
              <a:buAutoNum type="alphaLcParenR"/>
            </a:pPr>
            <a:r>
              <a:rPr lang="pl-PL" sz="3100" dirty="0" smtClean="0"/>
              <a:t>utworzenie </a:t>
            </a:r>
            <a:r>
              <a:rPr lang="pl-PL" sz="3100" dirty="0"/>
              <a:t>co najmniej jednego miejsca pracy w przeliczeniu na pełne etaty średnioroczne, gdy jest to uzasadnione zakresem realizacji operacji, zatrudnienie osoby, dla której zostanie utworzone to miejsce pracy, na podstawie umowy o pracę, a także utrzymanie utworzonych miejsc pracy do dnia, w którym upłynie 2 lata od dnia wypłaty płatności końcowej;</a:t>
            </a:r>
          </a:p>
          <a:p>
            <a:pPr marL="0" indent="0">
              <a:buNone/>
            </a:pPr>
            <a:endParaRPr lang="pl-PL" dirty="0"/>
          </a:p>
        </p:txBody>
      </p:sp>
    </p:spTree>
    <p:extLst>
      <p:ext uri="{BB962C8B-B14F-4D97-AF65-F5344CB8AC3E}">
        <p14:creationId xmlns:p14="http://schemas.microsoft.com/office/powerpoint/2010/main" xmlns="" val="7121288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a:t>Pomoc na operację z zakresu podejmowania działalności gospodarczej jest przyznawana, jeżeli cd.</a:t>
            </a:r>
          </a:p>
        </p:txBody>
      </p:sp>
      <p:sp>
        <p:nvSpPr>
          <p:cNvPr id="3" name="Symbol zastępczy zawartości 2"/>
          <p:cNvSpPr>
            <a:spLocks noGrp="1"/>
          </p:cNvSpPr>
          <p:nvPr>
            <p:ph idx="1"/>
          </p:nvPr>
        </p:nvSpPr>
        <p:spPr>
          <a:xfrm>
            <a:off x="838200" y="2704166"/>
            <a:ext cx="10515600" cy="4351338"/>
          </a:xfrm>
        </p:spPr>
        <p:txBody>
          <a:bodyPr>
            <a:normAutofit/>
          </a:bodyPr>
          <a:lstStyle/>
          <a:p>
            <a:pPr marL="0" indent="0">
              <a:buNone/>
            </a:pPr>
            <a:r>
              <a:rPr lang="pl-PL" sz="2800" dirty="0"/>
              <a:t>3) koszty planowane do poniesienia w ramach operacji: </a:t>
            </a:r>
          </a:p>
          <a:p>
            <a:pPr marL="514350" indent="-514350">
              <a:buAutoNum type="alphaLcParenR"/>
            </a:pPr>
            <a:r>
              <a:rPr lang="pl-PL" sz="2800" dirty="0" smtClean="0"/>
              <a:t>mieszczą </a:t>
            </a:r>
            <a:r>
              <a:rPr lang="pl-PL" sz="2800" dirty="0"/>
              <a:t>się w zakresie kosztów, o których mowa w § 17 ust. 1,  </a:t>
            </a:r>
            <a:endParaRPr lang="pl-PL" sz="2800" dirty="0" smtClean="0"/>
          </a:p>
          <a:p>
            <a:pPr marL="514350" indent="-514350">
              <a:buAutoNum type="alphaLcParenR"/>
            </a:pPr>
            <a:r>
              <a:rPr lang="pl-PL" sz="2800" dirty="0" smtClean="0"/>
              <a:t>nie </a:t>
            </a:r>
            <a:r>
              <a:rPr lang="pl-PL" sz="2800" dirty="0"/>
              <a:t>są kosztami inwestycji polegającej na budowie albo przebudowie liniowych obiektów budowlanych w części dotyczącej realizacji odcinków zlokalizowanych poza obszarem wiejskim objętym LSR; </a:t>
            </a:r>
          </a:p>
        </p:txBody>
      </p:sp>
    </p:spTree>
    <p:extLst>
      <p:ext uri="{BB962C8B-B14F-4D97-AF65-F5344CB8AC3E}">
        <p14:creationId xmlns:p14="http://schemas.microsoft.com/office/powerpoint/2010/main" xmlns="" val="15584430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Pomoc na operację z zakresu podejmowania działalności gospodarczej jest przyznawana, jeżeli cd.</a:t>
            </a:r>
            <a:endParaRPr lang="pl-PL" dirty="0"/>
          </a:p>
        </p:txBody>
      </p:sp>
      <p:sp>
        <p:nvSpPr>
          <p:cNvPr id="3" name="Symbol zastępczy zawartości 2"/>
          <p:cNvSpPr>
            <a:spLocks noGrp="1"/>
          </p:cNvSpPr>
          <p:nvPr>
            <p:ph idx="1"/>
          </p:nvPr>
        </p:nvSpPr>
        <p:spPr>
          <a:xfrm>
            <a:off x="838200" y="2506662"/>
            <a:ext cx="10515600" cy="4351338"/>
          </a:xfrm>
        </p:spPr>
        <p:txBody>
          <a:bodyPr>
            <a:normAutofit/>
          </a:bodyPr>
          <a:lstStyle/>
          <a:p>
            <a:pPr marL="0" indent="0">
              <a:buNone/>
            </a:pPr>
            <a:r>
              <a:rPr lang="pl-PL" sz="2800" dirty="0" smtClean="0"/>
              <a:t>4)  biznesplan</a:t>
            </a:r>
            <a:r>
              <a:rPr lang="pl-PL" sz="2800" dirty="0"/>
              <a:t>, o którym mowa w § 4 ust. 1 pkt 5, jest racjonalny i uzasadniony zakresem operacji, </a:t>
            </a:r>
            <a:r>
              <a:rPr lang="pl-PL" sz="2800" dirty="0" smtClean="0"/>
              <a:t> a </a:t>
            </a:r>
            <a:r>
              <a:rPr lang="pl-PL" sz="2800" dirty="0"/>
              <a:t>w szczególności, jeżeli suma kosztów planowanych do poniesienia w ramach tej operacji, ustalona </a:t>
            </a:r>
            <a:r>
              <a:rPr lang="pl-PL" sz="2800" dirty="0" smtClean="0"/>
              <a:t> z </a:t>
            </a:r>
            <a:r>
              <a:rPr lang="pl-PL" sz="2800" dirty="0"/>
              <a:t>uwzględnieniem wartości rynkowej tych kosztów, jest nie niższa niż 70% kwoty, jaką można przyznać na tę operację.</a:t>
            </a:r>
          </a:p>
        </p:txBody>
      </p:sp>
    </p:spTree>
    <p:extLst>
      <p:ext uri="{BB962C8B-B14F-4D97-AF65-F5344CB8AC3E}">
        <p14:creationId xmlns:p14="http://schemas.microsoft.com/office/powerpoint/2010/main" xmlns="" val="17219753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097280" y="318686"/>
            <a:ext cx="10058400" cy="1450757"/>
          </a:xfrm>
        </p:spPr>
        <p:txBody>
          <a:bodyPr>
            <a:normAutofit fontScale="90000"/>
          </a:bodyPr>
          <a:lstStyle/>
          <a:p>
            <a:r>
              <a:rPr lang="pl-PL" dirty="0"/>
              <a:t>Pomoc na operację w zakresie </a:t>
            </a:r>
            <a:r>
              <a:rPr lang="pl-PL" dirty="0" smtClean="0"/>
              <a:t>tworzenia </a:t>
            </a:r>
            <a:r>
              <a:rPr lang="pl-PL" dirty="0"/>
              <a:t>lub </a:t>
            </a:r>
            <a:r>
              <a:rPr lang="pl-PL" dirty="0" smtClean="0"/>
              <a:t>rozwoju </a:t>
            </a:r>
            <a:r>
              <a:rPr lang="pl-PL" dirty="0"/>
              <a:t>inkubatorów przetwórstwa lokalnego produktów rolnych</a:t>
            </a:r>
            <a:r>
              <a:rPr lang="pl-PL" dirty="0" smtClean="0"/>
              <a:t> jest </a:t>
            </a:r>
            <a:r>
              <a:rPr lang="pl-PL" dirty="0"/>
              <a:t>przyznawana, jeżeli:</a:t>
            </a:r>
          </a:p>
        </p:txBody>
      </p:sp>
      <p:sp>
        <p:nvSpPr>
          <p:cNvPr id="3" name="Symbol zastępczy zawartości 2"/>
          <p:cNvSpPr>
            <a:spLocks noGrp="1"/>
          </p:cNvSpPr>
          <p:nvPr>
            <p:ph idx="1"/>
          </p:nvPr>
        </p:nvSpPr>
        <p:spPr>
          <a:xfrm>
            <a:off x="868680" y="2157792"/>
            <a:ext cx="10515600" cy="4351338"/>
          </a:xfrm>
        </p:spPr>
        <p:txBody>
          <a:bodyPr>
            <a:normAutofit/>
          </a:bodyPr>
          <a:lstStyle/>
          <a:p>
            <a:pPr marL="514350" indent="-514350">
              <a:buFont typeface="+mj-lt"/>
              <a:buAutoNum type="arabicParenR"/>
            </a:pPr>
            <a:r>
              <a:rPr lang="pl-PL" sz="2800" dirty="0" smtClean="0"/>
              <a:t>podmiotowi </a:t>
            </a:r>
            <a:r>
              <a:rPr lang="pl-PL" sz="2800" dirty="0"/>
              <a:t>ubiegającemu się o jej przyznanie nie została dotychczas przyznana pomoc na operację w zakresie określonym w § 2 ust. 1 pkt 2 lit. a lub c, której przedmiotem jest działalność gospodarcza sklasyfikowana w przepisach rozporządzenia Rady Ministrów z dnia 24 grudnia 2007 r. w sprawie Polskiej Klasyfikacji Działalności (PKD) jako produkcja artykułów spożywczych lub produkcja </a:t>
            </a:r>
            <a:r>
              <a:rPr lang="pl-PL" sz="2800" dirty="0" smtClean="0"/>
              <a:t>napojów;</a:t>
            </a:r>
          </a:p>
          <a:p>
            <a:pPr marL="514350" indent="-514350">
              <a:buFont typeface="+mj-lt"/>
              <a:buAutoNum type="arabicParenR"/>
            </a:pPr>
            <a:r>
              <a:rPr lang="pl-PL" sz="2800" dirty="0" smtClean="0"/>
              <a:t>operacja </a:t>
            </a:r>
            <a:r>
              <a:rPr lang="pl-PL" sz="2800" dirty="0"/>
              <a:t>zakłada korzystanie z infrastruktury inkubatora przetwórstwa lokalnego przez podmioty inne niż ubiegający się o przyznanie pomocy.</a:t>
            </a:r>
          </a:p>
          <a:p>
            <a:pPr marL="0" indent="0">
              <a:buNone/>
            </a:pPr>
            <a:endParaRPr lang="pl-PL" dirty="0"/>
          </a:p>
        </p:txBody>
      </p:sp>
    </p:spTree>
    <p:extLst>
      <p:ext uri="{BB962C8B-B14F-4D97-AF65-F5344CB8AC3E}">
        <p14:creationId xmlns:p14="http://schemas.microsoft.com/office/powerpoint/2010/main" xmlns="" val="9310646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Pomoc na operację w zakresie rozwijania działalności gospodarczej jest przyznawana, jeżeli:</a:t>
            </a:r>
            <a:endParaRPr lang="pl-PL" dirty="0"/>
          </a:p>
        </p:txBody>
      </p:sp>
      <p:sp>
        <p:nvSpPr>
          <p:cNvPr id="3" name="Symbol zastępczy zawartości 2"/>
          <p:cNvSpPr>
            <a:spLocks noGrp="1"/>
          </p:cNvSpPr>
          <p:nvPr>
            <p:ph idx="1"/>
          </p:nvPr>
        </p:nvSpPr>
        <p:spPr/>
        <p:txBody>
          <a:bodyPr/>
          <a:lstStyle/>
          <a:p>
            <a:pPr marL="514350" indent="-514350">
              <a:buFont typeface="+mj-lt"/>
              <a:buAutoNum type="arabicParenR"/>
            </a:pPr>
            <a:r>
              <a:rPr lang="pl-PL" sz="2800" dirty="0"/>
              <a:t>podmiot ubiegający się o jej przyznanie w okresie 3 lat poprzedzających dzień złożenia wniosku </a:t>
            </a:r>
            <a:r>
              <a:rPr lang="pl-PL" sz="2800" dirty="0" smtClean="0"/>
              <a:t>o </a:t>
            </a:r>
            <a:r>
              <a:rPr lang="pl-PL" sz="2800" dirty="0"/>
              <a:t>przyznanie pomocy wykonywał łącznie co najmniej przez 365 dni działalność gospodarczą, do której stosuje się przepisy ustawy z dnia 2 lipca 2004 r. o swobodzie działalności gospodarczej oraz nadal wykonuje tę działalność;</a:t>
            </a:r>
          </a:p>
          <a:p>
            <a:pPr marL="0" indent="0">
              <a:buNone/>
            </a:pPr>
            <a:endParaRPr lang="pl-PL" dirty="0"/>
          </a:p>
        </p:txBody>
      </p:sp>
    </p:spTree>
    <p:extLst>
      <p:ext uri="{BB962C8B-B14F-4D97-AF65-F5344CB8AC3E}">
        <p14:creationId xmlns:p14="http://schemas.microsoft.com/office/powerpoint/2010/main" xmlns="" val="420159676"/>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kcja">
  <a:themeElements>
    <a:clrScheme name="Retrospekcja">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kcja">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cj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Retrospect</Template>
  <TotalTime>394</TotalTime>
  <Words>4710</Words>
  <Application>Microsoft Office PowerPoint</Application>
  <PresentationFormat>Niestandardowy</PresentationFormat>
  <Paragraphs>257</Paragraphs>
  <Slides>49</Slides>
  <Notes>0</Notes>
  <HiddenSlides>0</HiddenSlides>
  <MMClips>0</MMClips>
  <ScaleCrop>false</ScaleCrop>
  <HeadingPairs>
    <vt:vector size="4" baseType="variant">
      <vt:variant>
        <vt:lpstr>Motyw</vt:lpstr>
      </vt:variant>
      <vt:variant>
        <vt:i4>1</vt:i4>
      </vt:variant>
      <vt:variant>
        <vt:lpstr>Tytuły slajdów</vt:lpstr>
      </vt:variant>
      <vt:variant>
        <vt:i4>49</vt:i4>
      </vt:variant>
    </vt:vector>
  </HeadingPairs>
  <TitlesOfParts>
    <vt:vector size="50" baseType="lpstr">
      <vt:lpstr>Retrospekcja</vt:lpstr>
      <vt:lpstr>Biznes Plan – załącznik do WOPP w ramach działania 19.2</vt:lpstr>
      <vt:lpstr> Spis treści</vt:lpstr>
      <vt:lpstr>WARUNKI DOSTĘPU</vt:lpstr>
      <vt:lpstr>Pomoc na operację z zakresu podejmowania działalności gospodarczej jest przyznawana, jeżeli</vt:lpstr>
      <vt:lpstr>Pomoc na operację z zakresu podejmowania działalności gospodarczej jest przyznawana, jeżeli cd.</vt:lpstr>
      <vt:lpstr>Pomoc na operację z zakresu podejmowania działalności gospodarczej jest przyznawana, jeżeli cd.</vt:lpstr>
      <vt:lpstr>Pomoc na operację z zakresu podejmowania działalności gospodarczej jest przyznawana, jeżeli cd.</vt:lpstr>
      <vt:lpstr>Pomoc na operację w zakresie tworzenia lub rozwoju inkubatorów przetwórstwa lokalnego produktów rolnych jest przyznawana, jeżeli:</vt:lpstr>
      <vt:lpstr>Pomoc na operację w zakresie rozwijania działalności gospodarczej jest przyznawana, jeżeli:</vt:lpstr>
      <vt:lpstr>Pomoc na operację w zakresie rozwijania działalności gospodarczej jest przyznawana, jeżeli: cd.</vt:lpstr>
      <vt:lpstr>Pomoc na operację w zakresie rozwijania działalności gospodarczej jest przyznawana, jeżeli: cd.</vt:lpstr>
      <vt:lpstr>Pomoc na operację w zakresie określonym w § 2 ust. 1 pkt 2 lit. a–c nie przysługuje,</vt:lpstr>
      <vt:lpstr>BIZNES PLAN</vt:lpstr>
      <vt:lpstr>TEORIA: POJĘCIE BIZNESPLAN-u</vt:lpstr>
      <vt:lpstr>PRZYKŁADOWE CELE BIZNESPLANU</vt:lpstr>
      <vt:lpstr>BIZNESPLAN  – ZAŁĄCZNIK DO WNIOSKU O PRZYZNANIE POMOCY</vt:lpstr>
      <vt:lpstr>PRAWIDŁOWE WYPEŁNIENIE BIZNESPLANU</vt:lpstr>
      <vt:lpstr>WSKAZÓWKI PRZY WYPEŁNIENIU BIZNESPLANU</vt:lpstr>
      <vt:lpstr>I. INFORMACJE DOTYCZĄCE PODMIOTU UBIEGAJĄCEGO SIĘ O PRZYZNANIE POMOCY </vt:lpstr>
      <vt:lpstr>2.1. POTENCJAŁ, WYKSZTAŁCENIE I DOŚWIADCZENIE PODMIOTU UBIEGAJĄCEGO SIĘ O PRZYZNANIE POMOCY </vt:lpstr>
      <vt:lpstr>2.2. POSIADANE ZASOBY, KTÓRE BĘDĄ WYKORZYSTANE DO PROWADZONEJ DZIAŁALNOŚĆ GOSPODARCZEJ </vt:lpstr>
      <vt:lpstr>2.3. STAN PRZYGOTOWAŃ DO PODJĘCIA/ROZWIJANIA DZIAŁALNOŚCI I JEJ WYKONYWANIA</vt:lpstr>
      <vt:lpstr>III. Wskazanie celów pośrednich i końcowych, w tym zakładanego ilościowego i wartościowego poziomu sprzedaży produktów lub usług  3.1. Cele pośrednie i końcowe operacji oraz motywy realizacji operacji </vt:lpstr>
      <vt:lpstr>3.2. ZAKŁADANY ILOŚCIOWY I WARTOŚCIOWY POZIOM SPRZEDAŻY PRODUKTÓW, USŁUG LUB TOWARÓW</vt:lpstr>
      <vt:lpstr>4.1. OPIS PLANOWANEJ OPERACJI –OGÓLNE INFORMACJE O PLANOWANEJ DZIAŁALNOŚCI GOSPODARCZEJ </vt:lpstr>
      <vt:lpstr>4.1. OPIS PLANOWANEJ OPERACJI –OGÓLNE INFORMACJE O PLANOWANEJ DZIAŁALNOŚCI GOSPODARCZEJ - cd</vt:lpstr>
      <vt:lpstr>7. INNOWACYJNOŚĆ OPERACJI 8. WPŁYW OPERACJI NA OCHRONĘ ŚRODOWISKA 9. WPŁYW OPERACJI NA PRZECIWDZIAŁANIE ZMIANOM KLIMATU</vt:lpstr>
      <vt:lpstr>4.2 ANALIZA MARKETINGOWA</vt:lpstr>
      <vt:lpstr>4.2.1 OFERTA –CHARAKTERYSTYKA PRODUKTU / USŁUGI / TOWARU</vt:lpstr>
      <vt:lpstr>4.2.2 KLIENCI</vt:lpstr>
      <vt:lpstr>4.2.3 RYNEK</vt:lpstr>
      <vt:lpstr>4.2.4 Dystrybucja i promocja</vt:lpstr>
      <vt:lpstr>4.2.5. KONKURENCJA NA RYNKU</vt:lpstr>
      <vt:lpstr>V. ANALIZA SILNYCH I SŁABYCH STRON DZIAŁALNOŚCI, JEJ ZAGROŻEŃ I MOŻLIWOŚCI (SWOT) </vt:lpstr>
      <vt:lpstr>5.2. ANALIZA RYZYK ZWIĄZANYCH Z DZIAŁALNOŚCIĄ I ROZWIĄZAŃ ALTERNATYWNYCH</vt:lpstr>
      <vt:lpstr>5.2. ANALIZA RYZYK ZWIĄZANYCH Z DZIAŁALNOŚCIĄ I ROZWIĄZAŃ ALTERNATYWNYCH cd.</vt:lpstr>
      <vt:lpstr>VI. PLANOWANY ZAKRES DZIAŁAŃ NIEZBĘDNYCH DO OSIĄGNIĘCIA CELÓW POŚREDNICH I KOŃCOWYCH  6.1 ETAPY REALIZACJI OPERACJI </vt:lpstr>
      <vt:lpstr>6.2. ŹRÓDŁA FINANSOWANIA OPERACJI</vt:lpstr>
      <vt:lpstr>VII. ZAKRES RZECZOWO-FINANSOWY OPERACJI   7.1 ZESTAWIENIE PRZEWIDYWANYCH WYDATKÓW NIEZBĘDNYCH DO REALIZACJI OPERACJI</vt:lpstr>
      <vt:lpstr>VIII. WSKAZANIE PLANOWANYCH DO UTWORZENIA MIEJSC PRACY.</vt:lpstr>
      <vt:lpstr>IX. PROJEKCJA FINANSOWA DLA OPERACJI 9.1 PROGNOZA POZIOMU CEN I WIELKOŚCI SPRZEDAŻY </vt:lpstr>
      <vt:lpstr>Slajd 42</vt:lpstr>
      <vt:lpstr>9.2 RACHUNEK ZYSKÓW I STRAT</vt:lpstr>
      <vt:lpstr>OCENA EKONOMICZNEGO UZASADNIENIA OPERACJI</vt:lpstr>
      <vt:lpstr>BŁĘDY W PRZYGOTOWANIU BIZNESPLANU</vt:lpstr>
      <vt:lpstr>BŁĘDY W PRZYGOTOWANIU BIZNESPLANU</vt:lpstr>
      <vt:lpstr>PRAWIDŁOWO OPRACOWANY BIZNESPLAN</vt:lpstr>
      <vt:lpstr>ZOBOWIĄZANIA WYNIKAJĄCE Z POSTANOWIEŃ UMOWY O PRZYZNANIU POMOCY</vt:lpstr>
      <vt:lpstr>Slajd 49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BIZNES PLAN</dc:title>
  <dc:creator>Łukasz Skórski</dc:creator>
  <cp:lastModifiedBy>Laki</cp:lastModifiedBy>
  <cp:revision>24</cp:revision>
  <dcterms:created xsi:type="dcterms:W3CDTF">2016-09-15T07:19:21Z</dcterms:created>
  <dcterms:modified xsi:type="dcterms:W3CDTF">2016-10-17T09:31:30Z</dcterms:modified>
</cp:coreProperties>
</file>